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media/image8.jpg" ContentType="image/png"/>
  <Override PartName="/ppt/charts/chart1.xml" ContentType="application/vnd.openxmlformats-officedocument.drawingml.char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Lst>
  <p:sldIdLst>
    <p:sldId id="256" r:id="rId2"/>
    <p:sldId id="257" r:id="rId3"/>
    <p:sldId id="258" r:id="rId4"/>
    <p:sldId id="259" r:id="rId5"/>
    <p:sldId id="305" r:id="rId6"/>
    <p:sldId id="260" r:id="rId7"/>
    <p:sldId id="261" r:id="rId8"/>
    <p:sldId id="265" r:id="rId9"/>
    <p:sldId id="266" r:id="rId10"/>
    <p:sldId id="267" r:id="rId11"/>
    <p:sldId id="268" r:id="rId12"/>
    <p:sldId id="306" r:id="rId13"/>
    <p:sldId id="270" r:id="rId14"/>
    <p:sldId id="281" r:id="rId15"/>
    <p:sldId id="282" r:id="rId16"/>
    <p:sldId id="283" r:id="rId17"/>
    <p:sldId id="284" r:id="rId18"/>
    <p:sldId id="285" r:id="rId19"/>
    <p:sldId id="307" r:id="rId20"/>
    <p:sldId id="277" r:id="rId21"/>
    <p:sldId id="311" r:id="rId22"/>
    <p:sldId id="312" r:id="rId23"/>
    <p:sldId id="313" r:id="rId24"/>
    <p:sldId id="314" r:id="rId25"/>
    <p:sldId id="315" r:id="rId26"/>
    <p:sldId id="317" r:id="rId27"/>
    <p:sldId id="318" r:id="rId28"/>
    <p:sldId id="319" r:id="rId29"/>
    <p:sldId id="320" r:id="rId30"/>
    <p:sldId id="321" r:id="rId31"/>
    <p:sldId id="322" r:id="rId32"/>
    <p:sldId id="323" r:id="rId33"/>
    <p:sldId id="324" r:id="rId34"/>
    <p:sldId id="308" r:id="rId35"/>
    <p:sldId id="278" r:id="rId36"/>
    <p:sldId id="292" r:id="rId37"/>
    <p:sldId id="293" r:id="rId38"/>
    <p:sldId id="294" r:id="rId39"/>
    <p:sldId id="295" r:id="rId40"/>
    <p:sldId id="309" r:id="rId41"/>
    <p:sldId id="279" r:id="rId42"/>
    <p:sldId id="286" r:id="rId43"/>
    <p:sldId id="287" r:id="rId44"/>
    <p:sldId id="310" r:id="rId45"/>
    <p:sldId id="297" r:id="rId46"/>
    <p:sldId id="298" r:id="rId47"/>
    <p:sldId id="299" r:id="rId48"/>
    <p:sldId id="300" r:id="rId49"/>
    <p:sldId id="301" r:id="rId50"/>
    <p:sldId id="302" r:id="rId51"/>
    <p:sldId id="303" r:id="rId52"/>
    <p:sldId id="304" r:id="rId53"/>
    <p:sldId id="276" r:id="rId54"/>
    <p:sldId id="269" r:id="rId55"/>
    <p:sldId id="289" r:id="rId56"/>
    <p:sldId id="290" r:id="rId57"/>
    <p:sldId id="291" r:id="rId58"/>
    <p:sldId id="288" r:id="rId59"/>
    <p:sldId id="296" r:id="rId60"/>
    <p:sldId id="325" r:id="rId61"/>
    <p:sldId id="326" r:id="rId62"/>
    <p:sldId id="327" r:id="rId63"/>
    <p:sldId id="328" r:id="rId64"/>
    <p:sldId id="329" r:id="rId6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D7B07274-3B7B-4A81-A654-ADDEFCEFAFD1}">
          <p14:sldIdLst>
            <p14:sldId id="256"/>
            <p14:sldId id="257"/>
            <p14:sldId id="258"/>
            <p14:sldId id="259"/>
          </p14:sldIdLst>
        </p14:section>
        <p14:section name="History and Evolution" id="{569357D7-E9DE-4A44-881C-4D18F4057608}">
          <p14:sldIdLst>
            <p14:sldId id="305"/>
            <p14:sldId id="260"/>
            <p14:sldId id="261"/>
            <p14:sldId id="265"/>
            <p14:sldId id="266"/>
            <p14:sldId id="267"/>
            <p14:sldId id="268"/>
          </p14:sldIdLst>
        </p14:section>
        <p14:section name="Science and Technology" id="{E6057E10-D49E-41A9-8D5E-61DF8D326451}">
          <p14:sldIdLst>
            <p14:sldId id="306"/>
            <p14:sldId id="270"/>
            <p14:sldId id="281"/>
            <p14:sldId id="282"/>
            <p14:sldId id="283"/>
            <p14:sldId id="284"/>
            <p14:sldId id="285"/>
          </p14:sldIdLst>
        </p14:section>
        <p14:section name="Art and Education" id="{73FE1F15-2685-4D84-BC08-88C5675729D4}">
          <p14:sldIdLst>
            <p14:sldId id="307"/>
            <p14:sldId id="277"/>
            <p14:sldId id="311"/>
            <p14:sldId id="312"/>
            <p14:sldId id="313"/>
            <p14:sldId id="314"/>
            <p14:sldId id="315"/>
            <p14:sldId id="317"/>
            <p14:sldId id="318"/>
            <p14:sldId id="319"/>
            <p14:sldId id="320"/>
            <p14:sldId id="321"/>
            <p14:sldId id="322"/>
            <p14:sldId id="323"/>
            <p14:sldId id="324"/>
          </p14:sldIdLst>
        </p14:section>
        <p14:section name="Business" id="{45B2B1EC-3EC7-40CC-9BFC-62FC81F66CD2}">
          <p14:sldIdLst>
            <p14:sldId id="308"/>
            <p14:sldId id="278"/>
            <p14:sldId id="292"/>
            <p14:sldId id="293"/>
            <p14:sldId id="294"/>
            <p14:sldId id="295"/>
          </p14:sldIdLst>
        </p14:section>
        <p14:section name="Psychology" id="{3DE66E78-A8D4-429E-B1B6-FB7289414844}">
          <p14:sldIdLst>
            <p14:sldId id="309"/>
            <p14:sldId id="279"/>
            <p14:sldId id="286"/>
            <p14:sldId id="287"/>
          </p14:sldIdLst>
        </p14:section>
        <p14:section name="Future" id="{8733D3F2-18AF-4E36-9BFD-41C4DE789314}">
          <p14:sldIdLst>
            <p14:sldId id="310"/>
            <p14:sldId id="297"/>
            <p14:sldId id="298"/>
            <p14:sldId id="299"/>
            <p14:sldId id="300"/>
            <p14:sldId id="301"/>
            <p14:sldId id="302"/>
            <p14:sldId id="303"/>
            <p14:sldId id="304"/>
          </p14:sldIdLst>
        </p14:section>
        <p14:section name="Conclusion" id="{336B6157-23D5-48AA-BF06-ED3B588E8821}">
          <p14:sldIdLst>
            <p14:sldId id="276"/>
          </p14:sldIdLst>
        </p14:section>
        <p14:section name="References" id="{3B04F635-FEE0-445F-A098-9F341978F3C2}">
          <p14:sldIdLst>
            <p14:sldId id="269"/>
            <p14:sldId id="289"/>
            <p14:sldId id="290"/>
            <p14:sldId id="291"/>
            <p14:sldId id="288"/>
            <p14:sldId id="296"/>
            <p14:sldId id="325"/>
            <p14:sldId id="326"/>
            <p14:sldId id="327"/>
            <p14:sldId id="328"/>
            <p14:sldId id="329"/>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77" d="100"/>
          <a:sy n="77" d="100"/>
        </p:scale>
        <p:origin x="-102" y="-900"/>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27382409745951569"/>
          <c:y val="4.4861391929187228E-2"/>
          <c:w val="0.67549846894138232"/>
          <c:h val="0.84805844581927248"/>
        </c:manualLayout>
      </c:layout>
      <c:lineChart>
        <c:grouping val="standard"/>
        <c:varyColors val="0"/>
        <c:ser>
          <c:idx val="0"/>
          <c:order val="0"/>
          <c:tx>
            <c:strRef>
              <c:f>Sheet1!$B$1</c:f>
              <c:strCache>
                <c:ptCount val="1"/>
                <c:pt idx="0">
                  <c:v>Cost to Own</c:v>
                </c:pt>
              </c:strCache>
            </c:strRef>
          </c:tx>
          <c:cat>
            <c:strRef>
              <c:f>Sheet1!$A$2:$A$5</c:f>
              <c:strCache>
                <c:ptCount val="4"/>
                <c:pt idx="0">
                  <c:v>Day 1</c:v>
                </c:pt>
                <c:pt idx="1">
                  <c:v>100</c:v>
                </c:pt>
                <c:pt idx="2">
                  <c:v>1000</c:v>
                </c:pt>
                <c:pt idx="3">
                  <c:v>2000</c:v>
                </c:pt>
              </c:strCache>
            </c:strRef>
          </c:cat>
          <c:val>
            <c:numRef>
              <c:f>Sheet1!$B$2:$B$5</c:f>
              <c:numCache>
                <c:formatCode>General</c:formatCode>
                <c:ptCount val="4"/>
                <c:pt idx="0">
                  <c:v>2000000</c:v>
                </c:pt>
                <c:pt idx="1">
                  <c:v>2000000</c:v>
                </c:pt>
                <c:pt idx="2">
                  <c:v>2000000</c:v>
                </c:pt>
                <c:pt idx="3">
                  <c:v>2000000</c:v>
                </c:pt>
              </c:numCache>
            </c:numRef>
          </c:val>
          <c:smooth val="0"/>
        </c:ser>
        <c:ser>
          <c:idx val="1"/>
          <c:order val="1"/>
          <c:tx>
            <c:strRef>
              <c:f>Sheet1!$C$1</c:f>
              <c:strCache>
                <c:ptCount val="1"/>
                <c:pt idx="0">
                  <c:v>Cost to Rent</c:v>
                </c:pt>
              </c:strCache>
            </c:strRef>
          </c:tx>
          <c:cat>
            <c:strRef>
              <c:f>Sheet1!$A$2:$A$5</c:f>
              <c:strCache>
                <c:ptCount val="4"/>
                <c:pt idx="0">
                  <c:v>Day 1</c:v>
                </c:pt>
                <c:pt idx="1">
                  <c:v>100</c:v>
                </c:pt>
                <c:pt idx="2">
                  <c:v>1000</c:v>
                </c:pt>
                <c:pt idx="3">
                  <c:v>2000</c:v>
                </c:pt>
              </c:strCache>
            </c:strRef>
          </c:cat>
          <c:val>
            <c:numRef>
              <c:f>Sheet1!$C$2:$C$5</c:f>
              <c:numCache>
                <c:formatCode>General</c:formatCode>
                <c:ptCount val="4"/>
                <c:pt idx="0">
                  <c:v>1000</c:v>
                </c:pt>
                <c:pt idx="1">
                  <c:v>100000</c:v>
                </c:pt>
                <c:pt idx="2">
                  <c:v>1000000</c:v>
                </c:pt>
                <c:pt idx="3">
                  <c:v>2000000</c:v>
                </c:pt>
              </c:numCache>
            </c:numRef>
          </c:val>
          <c:smooth val="0"/>
        </c:ser>
        <c:dLbls>
          <c:showLegendKey val="0"/>
          <c:showVal val="0"/>
          <c:showCatName val="0"/>
          <c:showSerName val="0"/>
          <c:showPercent val="0"/>
          <c:showBubbleSize val="0"/>
        </c:dLbls>
        <c:marker val="1"/>
        <c:smooth val="0"/>
        <c:axId val="188435456"/>
        <c:axId val="139864896"/>
      </c:lineChart>
      <c:catAx>
        <c:axId val="188435456"/>
        <c:scaling>
          <c:orientation val="minMax"/>
        </c:scaling>
        <c:delete val="0"/>
        <c:axPos val="b"/>
        <c:numFmt formatCode="General" sourceLinked="1"/>
        <c:majorTickMark val="out"/>
        <c:minorTickMark val="none"/>
        <c:tickLblPos val="nextTo"/>
        <c:crossAx val="139864896"/>
        <c:crosses val="autoZero"/>
        <c:auto val="1"/>
        <c:lblAlgn val="ctr"/>
        <c:lblOffset val="100"/>
        <c:noMultiLvlLbl val="0"/>
      </c:catAx>
      <c:valAx>
        <c:axId val="139864896"/>
        <c:scaling>
          <c:orientation val="minMax"/>
        </c:scaling>
        <c:delete val="0"/>
        <c:axPos val="l"/>
        <c:majorGridlines/>
        <c:numFmt formatCode="General" sourceLinked="1"/>
        <c:majorTickMark val="out"/>
        <c:minorTickMark val="none"/>
        <c:tickLblPos val="nextTo"/>
        <c:crossAx val="188435456"/>
        <c:crosses val="autoZero"/>
        <c:crossBetween val="between"/>
      </c:valAx>
    </c:plotArea>
    <c:legend>
      <c:legendPos val="r"/>
      <c:layout>
        <c:manualLayout>
          <c:xMode val="edge"/>
          <c:yMode val="edge"/>
          <c:x val="0.52891863517060367"/>
          <c:y val="1.6581130483689539E-2"/>
          <c:w val="0.46274803149606297"/>
          <c:h val="0.19497140982377203"/>
        </c:manualLayout>
      </c:layout>
      <c:overlay val="0"/>
    </c:legend>
    <c:plotVisOnly val="1"/>
    <c:dispBlanksAs val="zero"/>
    <c:showDLblsOverMax val="0"/>
  </c:chart>
  <c:txPr>
    <a:bodyPr/>
    <a:lstStyle/>
    <a:p>
      <a:pPr>
        <a:defRPr sz="1800"/>
      </a:pPr>
      <a:endParaRPr lang="en-US"/>
    </a:p>
  </c:txPr>
  <c:externalData r:id="rId1">
    <c:autoUpdate val="0"/>
  </c:externalData>
</c:chartSpac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0" y="0"/>
            <a:ext cx="9144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8" name="Rounded Rectangle 7"/>
          <p:cNvSpPr/>
          <p:nvPr/>
        </p:nvSpPr>
        <p:spPr>
          <a:xfrm>
            <a:off x="91440" y="101600"/>
            <a:ext cx="8961120" cy="6664960"/>
          </a:xfrm>
          <a:prstGeom prst="roundRect">
            <a:avLst>
              <a:gd name="adj" fmla="val 1735"/>
            </a:avLst>
          </a:prstGeom>
          <a:ln w="12700"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10"/>
          </p:nvPr>
        </p:nvSpPr>
        <p:spPr/>
        <p:txBody>
          <a:bodyPr/>
          <a:lstStyle/>
          <a:p>
            <a:fld id="{398B05B5-0A8E-457F-9761-D0C452126977}" type="datetimeFigureOut">
              <a:rPr lang="en-US" smtClean="0"/>
              <a:t>8/20/2013</a:t>
            </a:fld>
            <a:endParaRPr lang="en-US"/>
          </a:p>
        </p:txBody>
      </p:sp>
      <p:sp>
        <p:nvSpPr>
          <p:cNvPr id="5" name="Footer Placeholder 4"/>
          <p:cNvSpPr>
            <a:spLocks noGrp="1"/>
          </p:cNvSpPr>
          <p:nvPr>
            <p:ph type="ftr" sz="quarter" idx="11"/>
          </p:nvPr>
        </p:nvSpPr>
        <p:spPr/>
        <p:txBody>
          <a:bodyPr/>
          <a:lstStyle/>
          <a:p>
            <a:endParaRPr lang="en-US"/>
          </a:p>
        </p:txBody>
      </p:sp>
      <p:sp>
        <p:nvSpPr>
          <p:cNvPr id="9" name="Rectangle 8"/>
          <p:cNvSpPr/>
          <p:nvPr/>
        </p:nvSpPr>
        <p:spPr>
          <a:xfrm>
            <a:off x="345440" y="2942602"/>
            <a:ext cx="7147931" cy="2463800"/>
          </a:xfrm>
          <a:prstGeom prst="rect">
            <a:avLst/>
          </a:prstGeom>
          <a:solidFill>
            <a:srgbClr val="FFFFFF">
              <a:alpha val="83000"/>
            </a:srgb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7572652" y="2944634"/>
            <a:ext cx="1190348" cy="2459736"/>
          </a:xfrm>
          <a:prstGeom prst="rect">
            <a:avLst/>
          </a:prstGeom>
          <a:solidFill>
            <a:srgbClr val="FFFFFF">
              <a:alpha val="83000"/>
            </a:srgb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7712714" y="3136658"/>
            <a:ext cx="910224" cy="2075688"/>
          </a:xfrm>
          <a:prstGeom prst="rect">
            <a:avLst/>
          </a:prstGeom>
          <a:solidFill>
            <a:schemeClr val="accent3">
              <a:alpha val="70000"/>
            </a:schemeClr>
          </a:solidFill>
          <a:ln w="63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445483" y="3055621"/>
            <a:ext cx="6947845" cy="2245359"/>
          </a:xfrm>
          <a:prstGeom prst="rect">
            <a:avLst/>
          </a:prstGeom>
          <a:solidFill>
            <a:srgbClr val="FFFFFF"/>
          </a:solidFill>
          <a:ln w="6350" cmpd="dbl">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12"/>
          </p:nvPr>
        </p:nvSpPr>
        <p:spPr>
          <a:xfrm>
            <a:off x="7786826" y="4625268"/>
            <a:ext cx="762000" cy="457200"/>
          </a:xfrm>
        </p:spPr>
        <p:txBody>
          <a:bodyPr/>
          <a:lstStyle>
            <a:lvl1pPr algn="ctr">
              <a:defRPr sz="2800">
                <a:solidFill>
                  <a:schemeClr val="accent1">
                    <a:lumMod val="50000"/>
                  </a:schemeClr>
                </a:solidFill>
              </a:defRPr>
            </a:lvl1pPr>
          </a:lstStyle>
          <a:p>
            <a:fld id="{31E6C5F0-A2EC-4580-88E7-40C7A6C2654B}" type="slidenum">
              <a:rPr lang="en-US" smtClean="0"/>
              <a:t>‹#›</a:t>
            </a:fld>
            <a:endParaRPr lang="en-US"/>
          </a:p>
        </p:txBody>
      </p:sp>
      <p:sp>
        <p:nvSpPr>
          <p:cNvPr id="11" name="Rectangle 10"/>
          <p:cNvSpPr/>
          <p:nvPr/>
        </p:nvSpPr>
        <p:spPr>
          <a:xfrm>
            <a:off x="541822" y="4559276"/>
            <a:ext cx="6755166" cy="664367"/>
          </a:xfrm>
          <a:prstGeom prst="rect">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538971" y="3139440"/>
            <a:ext cx="6760868" cy="2077720"/>
          </a:xfrm>
          <a:prstGeom prst="rect">
            <a:avLst/>
          </a:prstGeom>
          <a:noFill/>
          <a:ln w="6350" cmpd="dbl">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p:cNvSpPr>
            <a:spLocks noGrp="1"/>
          </p:cNvSpPr>
          <p:nvPr>
            <p:ph type="subTitle" idx="1"/>
          </p:nvPr>
        </p:nvSpPr>
        <p:spPr>
          <a:xfrm>
            <a:off x="642805" y="4648200"/>
            <a:ext cx="6553200" cy="457200"/>
          </a:xfrm>
        </p:spPr>
        <p:txBody>
          <a:bodyPr>
            <a:normAutofit/>
          </a:bodyPr>
          <a:lstStyle>
            <a:lvl1pPr marL="0" indent="0" algn="ctr">
              <a:buNone/>
              <a:defRPr sz="1800" cap="all" spc="300" baseline="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2" name="Title 1"/>
          <p:cNvSpPr>
            <a:spLocks noGrp="1"/>
          </p:cNvSpPr>
          <p:nvPr>
            <p:ph type="ctrTitle"/>
          </p:nvPr>
        </p:nvSpPr>
        <p:spPr>
          <a:xfrm>
            <a:off x="604705" y="3227033"/>
            <a:ext cx="6629400" cy="1219201"/>
          </a:xfrm>
        </p:spPr>
        <p:txBody>
          <a:bodyPr anchor="b" anchorCtr="0">
            <a:noAutofit/>
          </a:bodyPr>
          <a:lstStyle>
            <a:lvl1pPr>
              <a:defRPr sz="4000">
                <a:solidFill>
                  <a:schemeClr val="accent1">
                    <a:lumMod val="50000"/>
                  </a:schemeClr>
                </a:solidFill>
              </a:defRPr>
            </a:lvl1pPr>
          </a:lstStyle>
          <a:p>
            <a:r>
              <a:rPr lang="en-US" smtClean="0"/>
              <a:t>Click to edit Master title style</a:t>
            </a:r>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98B05B5-0A8E-457F-9761-D0C452126977}" type="datetimeFigureOut">
              <a:rPr lang="en-US" smtClean="0"/>
              <a:t>8/20/2013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1E6C5F0-A2EC-4580-88E7-40C7A6C2654B}"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6861702" y="228600"/>
            <a:ext cx="1859280" cy="6122634"/>
          </a:xfrm>
          <a:prstGeom prst="rect">
            <a:avLst/>
          </a:prstGeom>
          <a:solidFill>
            <a:srgbClr val="FFFFFF">
              <a:alpha val="85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sz="1800" kern="1200">
              <a:solidFill>
                <a:schemeClr val="lt1"/>
              </a:solidFill>
              <a:latin typeface="+mn-lt"/>
              <a:ea typeface="+mn-ea"/>
              <a:cs typeface="+mn-cs"/>
            </a:endParaRPr>
          </a:p>
        </p:txBody>
      </p:sp>
      <p:sp>
        <p:nvSpPr>
          <p:cNvPr id="8" name="Rectangle 7"/>
          <p:cNvSpPr/>
          <p:nvPr/>
        </p:nvSpPr>
        <p:spPr>
          <a:xfrm>
            <a:off x="6955225" y="351409"/>
            <a:ext cx="1672235" cy="5877017"/>
          </a:xfrm>
          <a:prstGeom prst="rect">
            <a:avLst/>
          </a:prstGeom>
          <a:solidFill>
            <a:srgbClr val="FFFFFF"/>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Vertical Title 1"/>
          <p:cNvSpPr>
            <a:spLocks noGrp="1"/>
          </p:cNvSpPr>
          <p:nvPr>
            <p:ph type="title" orient="vert"/>
          </p:nvPr>
        </p:nvSpPr>
        <p:spPr>
          <a:xfrm>
            <a:off x="7048577" y="395427"/>
            <a:ext cx="1485531" cy="578898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380999"/>
            <a:ext cx="6172200" cy="5791201"/>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98B05B5-0A8E-457F-9761-D0C452126977}" type="datetimeFigureOut">
              <a:rPr lang="en-US" smtClean="0"/>
              <a:t>8/20/2013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1E6C5F0-A2EC-4580-88E7-40C7A6C2654B}"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98B05B5-0A8E-457F-9761-D0C452126977}" type="datetimeFigureOut">
              <a:rPr lang="en-US" smtClean="0"/>
              <a:t>8/20/2013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1E6C5F0-A2EC-4580-88E7-40C7A6C2654B}"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0"/>
            <a:ext cx="9144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8" name="Rounded Rectangle 7"/>
          <p:cNvSpPr/>
          <p:nvPr/>
        </p:nvSpPr>
        <p:spPr>
          <a:xfrm>
            <a:off x="91440" y="101600"/>
            <a:ext cx="8961120" cy="6664960"/>
          </a:xfrm>
          <a:prstGeom prst="roundRect">
            <a:avLst>
              <a:gd name="adj" fmla="val 1735"/>
            </a:avLst>
          </a:prstGeom>
          <a:ln w="12700"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10"/>
          </p:nvPr>
        </p:nvSpPr>
        <p:spPr/>
        <p:txBody>
          <a:bodyPr/>
          <a:lstStyle/>
          <a:p>
            <a:fld id="{398B05B5-0A8E-457F-9761-D0C452126977}" type="datetimeFigureOut">
              <a:rPr lang="en-US" smtClean="0"/>
              <a:t>8/20/2013</a:t>
            </a:fld>
            <a:endParaRPr lang="en-US"/>
          </a:p>
        </p:txBody>
      </p:sp>
      <p:sp>
        <p:nvSpPr>
          <p:cNvPr id="13" name="Rectangle 12"/>
          <p:cNvSpPr/>
          <p:nvPr/>
        </p:nvSpPr>
        <p:spPr>
          <a:xfrm>
            <a:off x="451976" y="2946400"/>
            <a:ext cx="8265160" cy="2463800"/>
          </a:xfrm>
          <a:prstGeom prst="rect">
            <a:avLst/>
          </a:prstGeom>
          <a:solidFill>
            <a:srgbClr val="FFFFFF">
              <a:alpha val="83000"/>
            </a:srgb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567656" y="3048000"/>
            <a:ext cx="8033800" cy="2245359"/>
          </a:xfrm>
          <a:prstGeom prst="rect">
            <a:avLst/>
          </a:prstGeom>
          <a:solidFill>
            <a:srgbClr val="FFFFFF"/>
          </a:solidFill>
          <a:ln w="6350" cmpd="dbl">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1E6C5F0-A2EC-4580-88E7-40C7A6C2654B}" type="slidenum">
              <a:rPr lang="en-US" smtClean="0"/>
              <a:t>‹#›</a:t>
            </a:fld>
            <a:endParaRPr lang="en-US"/>
          </a:p>
        </p:txBody>
      </p:sp>
      <p:sp>
        <p:nvSpPr>
          <p:cNvPr id="2" name="Title 1"/>
          <p:cNvSpPr>
            <a:spLocks noGrp="1"/>
          </p:cNvSpPr>
          <p:nvPr>
            <p:ph type="title"/>
          </p:nvPr>
        </p:nvSpPr>
        <p:spPr>
          <a:xfrm>
            <a:off x="736456" y="3200399"/>
            <a:ext cx="7696200" cy="1295401"/>
          </a:xfrm>
        </p:spPr>
        <p:txBody>
          <a:bodyPr anchor="b" anchorCtr="0">
            <a:noAutofit/>
          </a:bodyPr>
          <a:lstStyle>
            <a:lvl1pPr algn="ctr" defTabSz="914400" rtl="0" eaLnBrk="1" latinLnBrk="0" hangingPunct="1">
              <a:spcBef>
                <a:spcPct val="0"/>
              </a:spcBef>
              <a:buNone/>
              <a:defRPr lang="en-US" sz="4000" kern="1200" cap="all" baseline="0" dirty="0">
                <a:solidFill>
                  <a:schemeClr val="accent1">
                    <a:lumMod val="50000"/>
                  </a:schemeClr>
                </a:solidFill>
                <a:latin typeface="+mj-lt"/>
                <a:ea typeface="+mj-ea"/>
                <a:cs typeface="+mj-cs"/>
              </a:defRPr>
            </a:lvl1pPr>
          </a:lstStyle>
          <a:p>
            <a:r>
              <a:rPr lang="en-US" smtClean="0"/>
              <a:t>Click to edit Master title style</a:t>
            </a:r>
            <a:endParaRPr lang="en-US" dirty="0"/>
          </a:p>
        </p:txBody>
      </p:sp>
      <p:sp>
        <p:nvSpPr>
          <p:cNvPr id="15" name="Rectangle 14"/>
          <p:cNvSpPr/>
          <p:nvPr/>
        </p:nvSpPr>
        <p:spPr>
          <a:xfrm>
            <a:off x="675496" y="4541520"/>
            <a:ext cx="7818120" cy="664367"/>
          </a:xfrm>
          <a:prstGeom prst="rect">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p:cNvSpPr>
            <a:spLocks noGrp="1"/>
          </p:cNvSpPr>
          <p:nvPr>
            <p:ph type="body" idx="1"/>
          </p:nvPr>
        </p:nvSpPr>
        <p:spPr>
          <a:xfrm>
            <a:off x="736456" y="4607510"/>
            <a:ext cx="7696200" cy="523783"/>
          </a:xfrm>
        </p:spPr>
        <p:txBody>
          <a:bodyPr anchor="ctr">
            <a:normAutofit/>
          </a:bodyPr>
          <a:lstStyle>
            <a:lvl1pPr marL="0" indent="0" algn="ctr">
              <a:buNone/>
              <a:defRPr sz="2000" cap="all" spc="250" baseline="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14" name="Rectangle 13"/>
          <p:cNvSpPr/>
          <p:nvPr/>
        </p:nvSpPr>
        <p:spPr>
          <a:xfrm>
            <a:off x="675757" y="3124200"/>
            <a:ext cx="7817599" cy="2077720"/>
          </a:xfrm>
          <a:prstGeom prst="rect">
            <a:avLst/>
          </a:prstGeom>
          <a:noFill/>
          <a:ln w="6350" cmpd="dbl">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26128" y="408372"/>
            <a:ext cx="8260672" cy="1039427"/>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426128" y="1719071"/>
            <a:ext cx="4038600" cy="440740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719071"/>
            <a:ext cx="4038600" cy="440740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398B05B5-0A8E-457F-9761-D0C452126977}" type="datetimeFigureOut">
              <a:rPr lang="en-US" smtClean="0"/>
              <a:t>8/20/2013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1E6C5F0-A2EC-4580-88E7-40C7A6C2654B}"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26128" y="408372"/>
            <a:ext cx="8260672" cy="1039427"/>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26128" y="1722438"/>
            <a:ext cx="4040188" cy="639762"/>
          </a:xfrm>
        </p:spPr>
        <p:txBody>
          <a:bodyPr anchor="b">
            <a:noAutofit/>
          </a:bodyPr>
          <a:lstStyle>
            <a:lvl1pPr marL="0" indent="0" algn="ctr">
              <a:buNone/>
              <a:defRPr sz="2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26128" y="2438400"/>
            <a:ext cx="4040188" cy="368776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45025" y="1722438"/>
            <a:ext cx="4041775" cy="639762"/>
          </a:xfrm>
        </p:spPr>
        <p:txBody>
          <a:bodyPr anchor="b">
            <a:noAutofit/>
          </a:bodyPr>
          <a:lstStyle>
            <a:lvl1pPr marL="0" indent="0" algn="ctr">
              <a:buNone/>
              <a:defRPr sz="2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438400"/>
            <a:ext cx="4041775" cy="368776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398B05B5-0A8E-457F-9761-D0C452126977}" type="datetimeFigureOut">
              <a:rPr lang="en-US" smtClean="0"/>
              <a:t>8/20/2013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1E6C5F0-A2EC-4580-88E7-40C7A6C2654B}"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98B05B5-0A8E-457F-9761-D0C452126977}" type="datetimeFigureOut">
              <a:rPr lang="en-US" smtClean="0"/>
              <a:t>8/20/2013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1E6C5F0-A2EC-4580-88E7-40C7A6C2654B}"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ounded Rectangle 10"/>
          <p:cNvSpPr/>
          <p:nvPr/>
        </p:nvSpPr>
        <p:spPr>
          <a:xfrm>
            <a:off x="91440" y="101600"/>
            <a:ext cx="8961120" cy="6664960"/>
          </a:xfrm>
          <a:prstGeom prst="roundRect">
            <a:avLst>
              <a:gd name="adj" fmla="val 1735"/>
            </a:avLst>
          </a:prstGeom>
          <a:ln w="12700"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Date Placeholder 1"/>
          <p:cNvSpPr>
            <a:spLocks noGrp="1"/>
          </p:cNvSpPr>
          <p:nvPr>
            <p:ph type="dt" sz="half" idx="10"/>
          </p:nvPr>
        </p:nvSpPr>
        <p:spPr/>
        <p:txBody>
          <a:bodyPr/>
          <a:lstStyle/>
          <a:p>
            <a:fld id="{398B05B5-0A8E-457F-9761-D0C452126977}" type="datetimeFigureOut">
              <a:rPr lang="en-US" smtClean="0"/>
              <a:t>8/20/2013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1E6C5F0-A2EC-4580-88E7-40C7A6C2654B}"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ounded Rectangle 11"/>
          <p:cNvSpPr/>
          <p:nvPr/>
        </p:nvSpPr>
        <p:spPr>
          <a:xfrm>
            <a:off x="91440" y="101600"/>
            <a:ext cx="8961120" cy="6664960"/>
          </a:xfrm>
          <a:prstGeom prst="roundRect">
            <a:avLst>
              <a:gd name="adj" fmla="val 1735"/>
            </a:avLst>
          </a:prstGeom>
          <a:ln w="12700"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886200" y="685800"/>
            <a:ext cx="4572000" cy="525780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398B05B5-0A8E-457F-9761-D0C452126977}" type="datetimeFigureOut">
              <a:rPr lang="en-US" smtClean="0"/>
              <a:t>8/20/2013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1E6C5F0-A2EC-4580-88E7-40C7A6C2654B}" type="slidenum">
              <a:rPr lang="en-US" smtClean="0"/>
              <a:t>‹#›</a:t>
            </a:fld>
            <a:endParaRPr lang="en-US"/>
          </a:p>
        </p:txBody>
      </p:sp>
      <p:sp>
        <p:nvSpPr>
          <p:cNvPr id="8" name="Rectangle 7"/>
          <p:cNvSpPr/>
          <p:nvPr/>
        </p:nvSpPr>
        <p:spPr>
          <a:xfrm>
            <a:off x="560034" y="1505712"/>
            <a:ext cx="2716566" cy="3523488"/>
          </a:xfrm>
          <a:prstGeom prst="rect">
            <a:avLst/>
          </a:prstGeom>
          <a:solidFill>
            <a:srgbClr val="FFFFFF">
              <a:alpha val="83000"/>
            </a:srgb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676690" y="1642472"/>
            <a:ext cx="2483254" cy="3234328"/>
          </a:xfrm>
          <a:prstGeom prst="rect">
            <a:avLst/>
          </a:prstGeom>
          <a:solidFill>
            <a:srgbClr val="FFFFFF"/>
          </a:solidFill>
          <a:ln w="6350" cmpd="dbl">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p:cNvSpPr>
            <a:spLocks noGrp="1"/>
          </p:cNvSpPr>
          <p:nvPr>
            <p:ph type="body" sz="half" idx="2"/>
          </p:nvPr>
        </p:nvSpPr>
        <p:spPr>
          <a:xfrm>
            <a:off x="769000" y="2971800"/>
            <a:ext cx="2298634" cy="1752600"/>
          </a:xfrm>
        </p:spPr>
        <p:txBody>
          <a:bodyPr/>
          <a:lstStyle>
            <a:lvl1pPr marL="0" indent="0">
              <a:spcBef>
                <a:spcPts val="400"/>
              </a:spcBef>
              <a:buNone/>
              <a:defRPr sz="1400">
                <a:solidFill>
                  <a:schemeClr val="accent1">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 name="Title 1"/>
          <p:cNvSpPr>
            <a:spLocks noGrp="1"/>
          </p:cNvSpPr>
          <p:nvPr>
            <p:ph type="title"/>
          </p:nvPr>
        </p:nvSpPr>
        <p:spPr>
          <a:xfrm>
            <a:off x="769000" y="1734312"/>
            <a:ext cx="2298634" cy="1191620"/>
          </a:xfrm>
        </p:spPr>
        <p:txBody>
          <a:bodyPr anchor="b">
            <a:normAutofit/>
          </a:bodyPr>
          <a:lstStyle>
            <a:lvl1pPr algn="l">
              <a:defRPr sz="2000" b="0">
                <a:solidFill>
                  <a:schemeClr val="accent1">
                    <a:lumMod val="75000"/>
                  </a:schemeClr>
                </a:solidFill>
              </a:defRPr>
            </a:lvl1pPr>
          </a:lstStyle>
          <a:p>
            <a:r>
              <a:rPr lang="en-US" smtClean="0"/>
              <a:t>Click to edit Master title style</a:t>
            </a:r>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0"/>
            <a:ext cx="9144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 name="Rounded Rectangle 8"/>
          <p:cNvSpPr/>
          <p:nvPr/>
        </p:nvSpPr>
        <p:spPr>
          <a:xfrm>
            <a:off x="91440" y="101600"/>
            <a:ext cx="8961120" cy="6664960"/>
          </a:xfrm>
          <a:prstGeom prst="roundRect">
            <a:avLst>
              <a:gd name="adj" fmla="val 1735"/>
            </a:avLst>
          </a:prstGeom>
          <a:ln w="12700"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idx="1"/>
          </p:nvPr>
        </p:nvSpPr>
        <p:spPr>
          <a:xfrm>
            <a:off x="685800" y="621437"/>
            <a:ext cx="7772400" cy="4331564"/>
          </a:xfrm>
          <a:solidFill>
            <a:schemeClr val="bg2"/>
          </a:solidFill>
          <a:ln>
            <a:noFill/>
          </a:ln>
          <a:effectLst>
            <a:softEdge rad="12700"/>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5" name="Date Placeholder 4"/>
          <p:cNvSpPr>
            <a:spLocks noGrp="1"/>
          </p:cNvSpPr>
          <p:nvPr>
            <p:ph type="dt" sz="half" idx="10"/>
          </p:nvPr>
        </p:nvSpPr>
        <p:spPr/>
        <p:txBody>
          <a:bodyPr/>
          <a:lstStyle/>
          <a:p>
            <a:fld id="{398B05B5-0A8E-457F-9761-D0C452126977}" type="datetimeFigureOut">
              <a:rPr lang="en-US" smtClean="0"/>
              <a:t>8/20/2013</a:t>
            </a:fld>
            <a:endParaRPr lang="en-US"/>
          </a:p>
        </p:txBody>
      </p:sp>
      <p:sp>
        <p:nvSpPr>
          <p:cNvPr id="7" name="Slide Number Placeholder 6"/>
          <p:cNvSpPr>
            <a:spLocks noGrp="1"/>
          </p:cNvSpPr>
          <p:nvPr>
            <p:ph type="sldNum" sz="quarter" idx="12"/>
          </p:nvPr>
        </p:nvSpPr>
        <p:spPr/>
        <p:txBody>
          <a:bodyPr/>
          <a:lstStyle/>
          <a:p>
            <a:fld id="{31E6C5F0-A2EC-4580-88E7-40C7A6C2654B}" type="slidenum">
              <a:rPr lang="en-US" smtClean="0"/>
              <a:t>‹#›</a:t>
            </a:fld>
            <a:endParaRPr lang="en-US"/>
          </a:p>
        </p:txBody>
      </p:sp>
      <p:sp>
        <p:nvSpPr>
          <p:cNvPr id="10" name="Rectangle 9"/>
          <p:cNvSpPr/>
          <p:nvPr/>
        </p:nvSpPr>
        <p:spPr>
          <a:xfrm>
            <a:off x="685800" y="4953000"/>
            <a:ext cx="7772400" cy="1371600"/>
          </a:xfrm>
          <a:prstGeom prst="rect">
            <a:avLst/>
          </a:prstGeom>
          <a:solidFill>
            <a:srgbClr val="FFFFFF">
              <a:alpha val="83000"/>
            </a:srgb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761999" y="5029200"/>
            <a:ext cx="7600765" cy="1202924"/>
          </a:xfrm>
          <a:prstGeom prst="rect">
            <a:avLst/>
          </a:prstGeom>
          <a:solidFill>
            <a:srgbClr val="FFFFFF"/>
          </a:solidFill>
          <a:ln w="6350" cmpd="dbl">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ooter Placeholder 5"/>
          <p:cNvSpPr>
            <a:spLocks noGrp="1"/>
          </p:cNvSpPr>
          <p:nvPr>
            <p:ph type="ftr" sz="quarter" idx="11"/>
          </p:nvPr>
        </p:nvSpPr>
        <p:spPr/>
        <p:txBody>
          <a:bodyPr/>
          <a:lstStyle/>
          <a:p>
            <a:endParaRPr lang="en-US"/>
          </a:p>
        </p:txBody>
      </p:sp>
      <p:sp>
        <p:nvSpPr>
          <p:cNvPr id="13" name="Rectangle 12"/>
          <p:cNvSpPr/>
          <p:nvPr/>
        </p:nvSpPr>
        <p:spPr>
          <a:xfrm>
            <a:off x="914400" y="5638800"/>
            <a:ext cx="7328514" cy="451696"/>
          </a:xfrm>
          <a:prstGeom prst="rect">
            <a:avLst/>
          </a:prstGeom>
          <a:solidFill>
            <a:schemeClr val="accent1"/>
          </a:solidFill>
          <a:ln w="6350" cmpd="dbl">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605589" y="5074920"/>
            <a:ext cx="7946136" cy="1097280"/>
          </a:xfrm>
          <a:prstGeom prst="rect">
            <a:avLst/>
          </a:prstGeom>
          <a:noFill/>
          <a:ln w="6350" cmpd="dbl">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p:cNvSpPr>
            <a:spLocks noGrp="1"/>
          </p:cNvSpPr>
          <p:nvPr>
            <p:ph type="body" sz="half" idx="2"/>
          </p:nvPr>
        </p:nvSpPr>
        <p:spPr>
          <a:xfrm>
            <a:off x="956289" y="5656556"/>
            <a:ext cx="7244736" cy="401715"/>
          </a:xfrm>
        </p:spPr>
        <p:txBody>
          <a:bodyPr anchor="ctr">
            <a:normAutofit/>
          </a:bodyPr>
          <a:lstStyle>
            <a:lvl1pPr marL="0" indent="0" algn="ctr">
              <a:buNone/>
              <a:defRPr sz="1500" cap="all" spc="250" baseline="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 name="Title 1"/>
          <p:cNvSpPr>
            <a:spLocks noGrp="1"/>
          </p:cNvSpPr>
          <p:nvPr>
            <p:ph type="title"/>
          </p:nvPr>
        </p:nvSpPr>
        <p:spPr>
          <a:xfrm>
            <a:off x="914400" y="5105400"/>
            <a:ext cx="7328514" cy="523043"/>
          </a:xfrm>
        </p:spPr>
        <p:txBody>
          <a:bodyPr anchor="ctr" anchorCtr="0"/>
          <a:lstStyle>
            <a:lvl1pPr algn="ctr">
              <a:defRPr sz="2000" b="0">
                <a:solidFill>
                  <a:schemeClr val="accent1">
                    <a:lumMod val="75000"/>
                  </a:schemeClr>
                </a:solidFill>
              </a:defRPr>
            </a:lvl1pPr>
          </a:lstStyle>
          <a:p>
            <a:r>
              <a:rPr lang="en-US" smtClean="0"/>
              <a:t>Click to edit Master title style</a:t>
            </a:r>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8" name="Rectangle 7"/>
          <p:cNvSpPr/>
          <p:nvPr/>
        </p:nvSpPr>
        <p:spPr>
          <a:xfrm>
            <a:off x="0" y="0"/>
            <a:ext cx="9144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 name="Rounded Rectangle 6"/>
          <p:cNvSpPr/>
          <p:nvPr/>
        </p:nvSpPr>
        <p:spPr>
          <a:xfrm>
            <a:off x="91440" y="101600"/>
            <a:ext cx="8961120" cy="6664960"/>
          </a:xfrm>
          <a:prstGeom prst="roundRect">
            <a:avLst>
              <a:gd name="adj" fmla="val 1735"/>
            </a:avLst>
          </a:prstGeom>
          <a:ln w="12700"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p:cNvSpPr>
            <a:spLocks noGrp="1"/>
          </p:cNvSpPr>
          <p:nvPr>
            <p:ph type="body" idx="1"/>
          </p:nvPr>
        </p:nvSpPr>
        <p:spPr>
          <a:xfrm>
            <a:off x="457200" y="1752600"/>
            <a:ext cx="8229600" cy="43735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2"/>
                </a:solidFill>
              </a:defRPr>
            </a:lvl1pPr>
          </a:lstStyle>
          <a:p>
            <a:fld id="{398B05B5-0A8E-457F-9761-D0C452126977}" type="datetimeFigureOut">
              <a:rPr lang="en-US" smtClean="0"/>
              <a:t>8/20/2013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2"/>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2"/>
                </a:solidFill>
              </a:defRPr>
            </a:lvl1pPr>
          </a:lstStyle>
          <a:p>
            <a:fld id="{31E6C5F0-A2EC-4580-88E7-40C7A6C2654B}" type="slidenum">
              <a:rPr lang="en-US" smtClean="0"/>
              <a:t>‹#›</a:t>
            </a:fld>
            <a:endParaRPr lang="en-US"/>
          </a:p>
        </p:txBody>
      </p:sp>
      <p:sp>
        <p:nvSpPr>
          <p:cNvPr id="9" name="Rectangle 8"/>
          <p:cNvSpPr/>
          <p:nvPr/>
        </p:nvSpPr>
        <p:spPr>
          <a:xfrm>
            <a:off x="274320" y="278166"/>
            <a:ext cx="8595360" cy="1325880"/>
          </a:xfrm>
          <a:prstGeom prst="rect">
            <a:avLst/>
          </a:prstGeom>
          <a:solidFill>
            <a:srgbClr val="FFFFFF">
              <a:alpha val="83000"/>
            </a:srgb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sz="1800" kern="1200">
              <a:solidFill>
                <a:schemeClr val="lt1"/>
              </a:solidFill>
              <a:latin typeface="+mn-lt"/>
              <a:ea typeface="+mn-ea"/>
              <a:cs typeface="+mn-cs"/>
            </a:endParaRPr>
          </a:p>
        </p:txBody>
      </p:sp>
      <p:sp>
        <p:nvSpPr>
          <p:cNvPr id="10" name="Rectangle 9"/>
          <p:cNvSpPr/>
          <p:nvPr/>
        </p:nvSpPr>
        <p:spPr>
          <a:xfrm>
            <a:off x="372863" y="372862"/>
            <a:ext cx="8380520" cy="1118587"/>
          </a:xfrm>
          <a:prstGeom prst="rect">
            <a:avLst/>
          </a:prstGeom>
          <a:solidFill>
            <a:srgbClr val="FFFFFF"/>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426128" y="408372"/>
            <a:ext cx="8260672" cy="1039427"/>
          </a:xfrm>
          <a:prstGeom prst="rect">
            <a:avLst/>
          </a:prstGeom>
        </p:spPr>
        <p:txBody>
          <a:bodyPr vert="horz" lIns="91440" tIns="45720" rIns="91440" bIns="45720" rtlCol="0" anchor="ctr">
            <a:normAutofit/>
          </a:bodyPr>
          <a:lstStyle/>
          <a:p>
            <a:r>
              <a:rPr lang="en-US" smtClean="0"/>
              <a:t>Click to edit Master title style</a:t>
            </a:r>
            <a:endParaRPr lang="en-US" dirty="0"/>
          </a:p>
        </p:txBody>
      </p:sp>
    </p:spTree>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ctr" defTabSz="914400" rtl="0" eaLnBrk="1" latinLnBrk="0" hangingPunct="1">
        <a:spcBef>
          <a:spcPct val="0"/>
        </a:spcBef>
        <a:buNone/>
        <a:defRPr sz="3500" kern="1200" cap="all" baseline="0">
          <a:solidFill>
            <a:schemeClr val="accent1">
              <a:lumMod val="75000"/>
            </a:schemeClr>
          </a:solidFill>
          <a:latin typeface="+mj-lt"/>
          <a:ea typeface="+mj-ea"/>
          <a:cs typeface="+mj-cs"/>
        </a:defRPr>
      </a:lvl1pPr>
    </p:titleStyle>
    <p:bodyStyle>
      <a:lvl1pPr marL="342900" indent="-228600" algn="l" defTabSz="914400" rtl="0" eaLnBrk="1" latinLnBrk="0" hangingPunct="1">
        <a:spcBef>
          <a:spcPct val="20000"/>
        </a:spcBef>
        <a:buClr>
          <a:schemeClr val="accent1"/>
        </a:buClr>
        <a:buFont typeface="Arial" pitchFamily="34" charset="0"/>
        <a:buChar char="•"/>
        <a:defRPr sz="2400" kern="1200">
          <a:solidFill>
            <a:schemeClr val="tx2"/>
          </a:solidFill>
          <a:latin typeface="+mn-lt"/>
          <a:ea typeface="+mn-ea"/>
          <a:cs typeface="+mn-cs"/>
        </a:defRPr>
      </a:lvl1pPr>
      <a:lvl2pPr marL="640080" indent="-228600" algn="l" defTabSz="914400" rtl="0" eaLnBrk="1" latinLnBrk="0" hangingPunct="1">
        <a:spcBef>
          <a:spcPct val="20000"/>
        </a:spcBef>
        <a:buClr>
          <a:schemeClr val="accent2"/>
        </a:buClr>
        <a:buFont typeface="Arial" pitchFamily="34" charset="0"/>
        <a:buChar char="•"/>
        <a:defRPr sz="2000" kern="1200">
          <a:solidFill>
            <a:schemeClr val="tx2"/>
          </a:solidFill>
          <a:latin typeface="+mn-lt"/>
          <a:ea typeface="+mn-ea"/>
          <a:cs typeface="+mn-cs"/>
        </a:defRPr>
      </a:lvl2pPr>
      <a:lvl3pPr marL="914400" indent="-228600" algn="l" defTabSz="914400" rtl="0" eaLnBrk="1" latinLnBrk="0" hangingPunct="1">
        <a:spcBef>
          <a:spcPct val="20000"/>
        </a:spcBef>
        <a:buClr>
          <a:schemeClr val="accent3"/>
        </a:buClr>
        <a:buFont typeface="Arial" pitchFamily="34" charset="0"/>
        <a:buChar char="•"/>
        <a:defRPr sz="1800" kern="1200">
          <a:solidFill>
            <a:schemeClr val="tx2"/>
          </a:solidFill>
          <a:latin typeface="+mn-lt"/>
          <a:ea typeface="+mn-ea"/>
          <a:cs typeface="+mn-cs"/>
        </a:defRPr>
      </a:lvl3pPr>
      <a:lvl4pPr marL="1280160" indent="-228600" algn="l" defTabSz="914400" rtl="0" eaLnBrk="1" latinLnBrk="0" hangingPunct="1">
        <a:spcBef>
          <a:spcPct val="20000"/>
        </a:spcBef>
        <a:buClr>
          <a:schemeClr val="accent4"/>
        </a:buClr>
        <a:buFont typeface="Arial" pitchFamily="34" charset="0"/>
        <a:buChar char="•"/>
        <a:defRPr sz="1600" kern="1200">
          <a:solidFill>
            <a:schemeClr val="tx2"/>
          </a:solidFill>
          <a:latin typeface="+mn-lt"/>
          <a:ea typeface="+mn-ea"/>
          <a:cs typeface="+mn-cs"/>
        </a:defRPr>
      </a:lvl4pPr>
      <a:lvl5pPr marL="1554480" indent="-228600" algn="l" defTabSz="914400" rtl="0" eaLnBrk="1" latinLnBrk="0" hangingPunct="1">
        <a:spcBef>
          <a:spcPct val="20000"/>
        </a:spcBef>
        <a:buClr>
          <a:schemeClr val="accent5"/>
        </a:buClr>
        <a:buFont typeface="Arial" pitchFamily="34" charset="0"/>
        <a:buChar char="•"/>
        <a:defRPr sz="1600" kern="1200" baseline="0">
          <a:solidFill>
            <a:schemeClr val="tx2"/>
          </a:solidFill>
          <a:latin typeface="+mn-lt"/>
          <a:ea typeface="+mn-ea"/>
          <a:cs typeface="+mn-cs"/>
        </a:defRPr>
      </a:lvl5pPr>
      <a:lvl6pPr marL="1737360" indent="-182880" algn="l" defTabSz="914400" rtl="0" eaLnBrk="1" latinLnBrk="0" hangingPunct="1">
        <a:spcBef>
          <a:spcPct val="20000"/>
        </a:spcBef>
        <a:buClr>
          <a:schemeClr val="accent1"/>
        </a:buClr>
        <a:buFont typeface="Arial" pitchFamily="34" charset="0"/>
        <a:buChar char="•"/>
        <a:defRPr sz="1400" kern="1200">
          <a:solidFill>
            <a:schemeClr val="tx2"/>
          </a:solidFill>
          <a:latin typeface="+mn-lt"/>
          <a:ea typeface="+mn-ea"/>
          <a:cs typeface="+mn-cs"/>
        </a:defRPr>
      </a:lvl6pPr>
      <a:lvl7pPr marL="2011680" indent="-182880" algn="l" defTabSz="914400" rtl="0" eaLnBrk="1" latinLnBrk="0" hangingPunct="1">
        <a:spcBef>
          <a:spcPct val="20000"/>
        </a:spcBef>
        <a:buClr>
          <a:schemeClr val="accent2"/>
        </a:buClr>
        <a:buFont typeface="Arial" pitchFamily="34" charset="0"/>
        <a:buChar char="•"/>
        <a:defRPr sz="1400" kern="1200">
          <a:solidFill>
            <a:schemeClr val="tx2"/>
          </a:solidFill>
          <a:latin typeface="+mn-lt"/>
          <a:ea typeface="+mn-ea"/>
          <a:cs typeface="+mn-cs"/>
        </a:defRPr>
      </a:lvl7pPr>
      <a:lvl8pPr marL="2194560" indent="-182880" algn="l" defTabSz="914400" rtl="0" eaLnBrk="1" latinLnBrk="0" hangingPunct="1">
        <a:spcBef>
          <a:spcPct val="20000"/>
        </a:spcBef>
        <a:buClr>
          <a:schemeClr val="accent3"/>
        </a:buClr>
        <a:buFont typeface="Arial" pitchFamily="34" charset="0"/>
        <a:buChar char="•"/>
        <a:defRPr sz="1400" kern="1200">
          <a:solidFill>
            <a:schemeClr val="tx2"/>
          </a:solidFill>
          <a:latin typeface="+mn-lt"/>
          <a:ea typeface="+mn-ea"/>
          <a:cs typeface="+mn-cs"/>
        </a:defRPr>
      </a:lvl8pPr>
      <a:lvl9pPr marL="2377440" indent="-182880" algn="l" defTabSz="914400" rtl="0" eaLnBrk="1" latinLnBrk="0" hangingPunct="1">
        <a:spcBef>
          <a:spcPct val="20000"/>
        </a:spcBef>
        <a:buClr>
          <a:schemeClr val="accent4"/>
        </a:buClr>
        <a:buFont typeface="Arial" pitchFamily="34" charset="0"/>
        <a:buChar char="•"/>
        <a:defRPr sz="14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image" Target="../media/image36.gif"/><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dirty="0" smtClean="0"/>
              <a:t/>
            </a:r>
            <a:br>
              <a:rPr lang="en-US" dirty="0" smtClean="0"/>
            </a:br>
            <a:r>
              <a:rPr lang="en-US" dirty="0"/>
              <a:t/>
            </a:r>
            <a:br>
              <a:rPr lang="en-US" dirty="0"/>
            </a:br>
            <a:r>
              <a:rPr lang="en-US" dirty="0" smtClean="0"/>
              <a:t/>
            </a:r>
            <a:br>
              <a:rPr lang="en-US" dirty="0" smtClean="0"/>
            </a:br>
            <a:r>
              <a:rPr lang="en-US" dirty="0"/>
              <a:t/>
            </a:r>
            <a:br>
              <a:rPr lang="en-US" dirty="0"/>
            </a:br>
            <a:r>
              <a:rPr lang="en-US" dirty="0" smtClean="0"/>
              <a:t>Virtual </a:t>
            </a:r>
            <a:r>
              <a:rPr lang="en-US" dirty="0" smtClean="0"/>
              <a:t>Reality</a:t>
            </a:r>
            <a:endParaRPr lang="en-US" dirty="0"/>
          </a:p>
        </p:txBody>
      </p:sp>
    </p:spTree>
    <p:extLst>
      <p:ext uri="{BB962C8B-B14F-4D97-AF65-F5344CB8AC3E}">
        <p14:creationId xmlns:p14="http://schemas.microsoft.com/office/powerpoint/2010/main" val="651190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Where It’s Gone</a:t>
            </a:r>
            <a:endParaRPr lang="en-US" dirty="0"/>
          </a:p>
        </p:txBody>
      </p:sp>
      <p:sp>
        <p:nvSpPr>
          <p:cNvPr id="3" name="Content Placeholder 2"/>
          <p:cNvSpPr>
            <a:spLocks noGrp="1"/>
          </p:cNvSpPr>
          <p:nvPr>
            <p:ph sz="half" idx="1"/>
          </p:nvPr>
        </p:nvSpPr>
        <p:spPr/>
        <p:txBody>
          <a:bodyPr>
            <a:normAutofit fontScale="70000" lnSpcReduction="20000"/>
          </a:bodyPr>
          <a:lstStyle/>
          <a:p>
            <a:r>
              <a:rPr lang="en-US" sz="2800" dirty="0" smtClean="0"/>
              <a:t>Head-mounted Displays (HMD)</a:t>
            </a:r>
          </a:p>
          <a:p>
            <a:pPr lvl="1"/>
            <a:r>
              <a:rPr lang="en-US" sz="2800" dirty="0" smtClean="0"/>
              <a:t>Used to enhance </a:t>
            </a:r>
            <a:r>
              <a:rPr lang="en-US" sz="2800" dirty="0" smtClean="0"/>
              <a:t>experience</a:t>
            </a:r>
          </a:p>
          <a:p>
            <a:pPr lvl="1"/>
            <a:r>
              <a:rPr lang="en-US" sz="2800" dirty="0" smtClean="0"/>
              <a:t>“The beginnings of VR” (</a:t>
            </a:r>
            <a:r>
              <a:rPr lang="en-US" sz="2800" dirty="0" err="1" smtClean="0"/>
              <a:t>Bilawchuk</a:t>
            </a:r>
            <a:r>
              <a:rPr lang="en-US" sz="2800" dirty="0" smtClean="0"/>
              <a:t>, </a:t>
            </a:r>
            <a:r>
              <a:rPr lang="en-US" sz="2800" dirty="0" err="1" smtClean="0"/>
              <a:t>n.d.</a:t>
            </a:r>
            <a:r>
              <a:rPr lang="en-US" sz="2800" dirty="0" smtClean="0"/>
              <a:t>)</a:t>
            </a:r>
          </a:p>
          <a:p>
            <a:pPr lvl="1"/>
            <a:endParaRPr lang="en-US" sz="2800" dirty="0" smtClean="0"/>
          </a:p>
          <a:p>
            <a:r>
              <a:rPr lang="en-US" sz="2800" dirty="0" smtClean="0"/>
              <a:t>Invented by Ivan </a:t>
            </a:r>
            <a:r>
              <a:rPr lang="en-US" sz="2800" dirty="0" smtClean="0"/>
              <a:t>Sutherland</a:t>
            </a:r>
          </a:p>
          <a:p>
            <a:pPr lvl="1"/>
            <a:r>
              <a:rPr lang="en-US" sz="2900" dirty="0"/>
              <a:t>Created in </a:t>
            </a:r>
            <a:r>
              <a:rPr lang="en-US" sz="2900" dirty="0" smtClean="0"/>
              <a:t>1968</a:t>
            </a:r>
            <a:endParaRPr lang="en-US" sz="2900" dirty="0" smtClean="0"/>
          </a:p>
          <a:p>
            <a:pPr lvl="1"/>
            <a:r>
              <a:rPr lang="en-US" sz="2800" dirty="0" smtClean="0"/>
              <a:t>First head mounted display</a:t>
            </a:r>
            <a:endParaRPr lang="en-US" sz="2800" dirty="0" smtClean="0"/>
          </a:p>
          <a:p>
            <a:pPr lvl="1"/>
            <a:r>
              <a:rPr lang="en-US" sz="2800" dirty="0" smtClean="0"/>
              <a:t>3D wire-frame </a:t>
            </a:r>
            <a:r>
              <a:rPr lang="en-US" sz="2800" dirty="0" err="1" smtClean="0"/>
              <a:t>explorable</a:t>
            </a:r>
            <a:r>
              <a:rPr lang="en-US" sz="2800" dirty="0" smtClean="0"/>
              <a:t> room (CHM, </a:t>
            </a:r>
            <a:r>
              <a:rPr lang="en-US" sz="2800" dirty="0" err="1" smtClean="0"/>
              <a:t>n.d.</a:t>
            </a:r>
            <a:r>
              <a:rPr lang="en-US" sz="2800" dirty="0" smtClean="0"/>
              <a:t>)</a:t>
            </a:r>
            <a:endParaRPr lang="en-US" sz="2800" dirty="0"/>
          </a:p>
        </p:txBody>
      </p:sp>
      <p:sp>
        <p:nvSpPr>
          <p:cNvPr id="5" name="Rectangle 4"/>
          <p:cNvSpPr/>
          <p:nvPr/>
        </p:nvSpPr>
        <p:spPr>
          <a:xfrm>
            <a:off x="5334000" y="5486400"/>
            <a:ext cx="3352800" cy="276999"/>
          </a:xfrm>
          <a:prstGeom prst="rect">
            <a:avLst/>
          </a:prstGeom>
        </p:spPr>
        <p:txBody>
          <a:bodyPr wrap="square">
            <a:spAutoFit/>
          </a:bodyPr>
          <a:lstStyle/>
          <a:p>
            <a:r>
              <a:rPr lang="en-US" sz="1200" dirty="0" smtClean="0"/>
              <a:t>Image: (Computer </a:t>
            </a:r>
            <a:r>
              <a:rPr lang="en-US" sz="1200" dirty="0"/>
              <a:t>History Museum, </a:t>
            </a:r>
            <a:r>
              <a:rPr lang="en-US" sz="1200" dirty="0" err="1"/>
              <a:t>n.d</a:t>
            </a:r>
            <a:r>
              <a:rPr lang="en-US" sz="1200" dirty="0" err="1" smtClean="0"/>
              <a:t>.</a:t>
            </a:r>
            <a:r>
              <a:rPr lang="en-US" sz="1200" dirty="0" smtClean="0"/>
              <a:t>)</a:t>
            </a:r>
            <a:endParaRPr lang="en-US" sz="1200" dirty="0"/>
          </a:p>
        </p:txBody>
      </p:sp>
      <p:pic>
        <p:nvPicPr>
          <p:cNvPr id="8" name="Content Placeholder 4"/>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4648200" y="2408238"/>
            <a:ext cx="4038600" cy="3028950"/>
          </a:xfrm>
          <a:prstGeom prst="rect">
            <a:avLst/>
          </a:prstGeom>
        </p:spPr>
      </p:pic>
    </p:spTree>
    <p:extLst>
      <p:ext uri="{BB962C8B-B14F-4D97-AF65-F5344CB8AC3E}">
        <p14:creationId xmlns:p14="http://schemas.microsoft.com/office/powerpoint/2010/main" val="11813720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It’s Evolved</a:t>
            </a:r>
            <a:endParaRPr lang="en-US" dirty="0"/>
          </a:p>
        </p:txBody>
      </p:sp>
      <p:sp>
        <p:nvSpPr>
          <p:cNvPr id="3" name="Content Placeholder 2"/>
          <p:cNvSpPr>
            <a:spLocks noGrp="1"/>
          </p:cNvSpPr>
          <p:nvPr>
            <p:ph sz="half" idx="1"/>
          </p:nvPr>
        </p:nvSpPr>
        <p:spPr/>
        <p:txBody>
          <a:bodyPr>
            <a:normAutofit fontScale="85000" lnSpcReduction="20000"/>
          </a:bodyPr>
          <a:lstStyle/>
          <a:p>
            <a:r>
              <a:rPr lang="en-US" sz="2800" dirty="0" smtClean="0"/>
              <a:t>Started as wireframes and </a:t>
            </a:r>
            <a:r>
              <a:rPr lang="en-US" sz="2800" dirty="0" smtClean="0"/>
              <a:t>basic shapes</a:t>
            </a:r>
          </a:p>
          <a:p>
            <a:endParaRPr lang="en-US" sz="2800" dirty="0" smtClean="0"/>
          </a:p>
          <a:p>
            <a:r>
              <a:rPr lang="en-US" sz="2800" dirty="0" smtClean="0"/>
              <a:t>Eventually utilized images and             </a:t>
            </a:r>
            <a:r>
              <a:rPr lang="en-US" sz="2800" dirty="0" smtClean="0"/>
              <a:t>video</a:t>
            </a:r>
          </a:p>
          <a:p>
            <a:endParaRPr lang="en-US" sz="2800" dirty="0" smtClean="0"/>
          </a:p>
          <a:p>
            <a:r>
              <a:rPr lang="en-US" sz="2800" dirty="0" smtClean="0"/>
              <a:t>Going even further</a:t>
            </a:r>
          </a:p>
          <a:p>
            <a:pPr lvl="1"/>
            <a:r>
              <a:rPr lang="en-US" sz="2800" dirty="0" smtClean="0"/>
              <a:t>Full 3D immersion</a:t>
            </a:r>
          </a:p>
          <a:p>
            <a:pPr lvl="1"/>
            <a:r>
              <a:rPr lang="en-US" sz="2800" dirty="0" smtClean="0"/>
              <a:t>Augmented reality</a:t>
            </a:r>
          </a:p>
          <a:p>
            <a:pPr lvl="1"/>
            <a:r>
              <a:rPr lang="en-US" sz="2800" dirty="0" smtClean="0"/>
              <a:t>Realistic user experience</a:t>
            </a:r>
            <a:endParaRPr lang="en-US" sz="2800" dirty="0"/>
          </a:p>
        </p:txBody>
      </p:sp>
      <p:sp>
        <p:nvSpPr>
          <p:cNvPr id="7" name="Rectangle 6"/>
          <p:cNvSpPr/>
          <p:nvPr/>
        </p:nvSpPr>
        <p:spPr>
          <a:xfrm>
            <a:off x="6096000" y="5562600"/>
            <a:ext cx="2626040" cy="276999"/>
          </a:xfrm>
          <a:prstGeom prst="rect">
            <a:avLst/>
          </a:prstGeom>
        </p:spPr>
        <p:txBody>
          <a:bodyPr wrap="none">
            <a:spAutoFit/>
          </a:bodyPr>
          <a:lstStyle/>
          <a:p>
            <a:pPr algn="r"/>
            <a:r>
              <a:rPr lang="en-US" sz="1200" dirty="0" smtClean="0"/>
              <a:t>Image: (</a:t>
            </a:r>
            <a:r>
              <a:rPr lang="en-US" sz="1200" dirty="0" err="1" smtClean="0"/>
              <a:t>Antycip</a:t>
            </a:r>
            <a:r>
              <a:rPr lang="en-US" sz="1200" dirty="0" smtClean="0"/>
              <a:t> </a:t>
            </a:r>
            <a:r>
              <a:rPr lang="en-US" sz="1200" dirty="0"/>
              <a:t>Simulation, </a:t>
            </a:r>
            <a:r>
              <a:rPr lang="en-US" sz="1200" dirty="0" err="1"/>
              <a:t>n.d</a:t>
            </a:r>
            <a:r>
              <a:rPr lang="en-US" sz="1200" dirty="0" err="1" smtClean="0"/>
              <a:t>.</a:t>
            </a:r>
            <a:r>
              <a:rPr lang="en-US" sz="1200" dirty="0" smtClean="0"/>
              <a:t>)</a:t>
            </a:r>
            <a:endParaRPr lang="en-US" sz="1200" dirty="0"/>
          </a:p>
        </p:txBody>
      </p:sp>
      <p:pic>
        <p:nvPicPr>
          <p:cNvPr id="9" name="Content Placeholder 8"/>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4648200" y="2307273"/>
            <a:ext cx="4038600" cy="3230880"/>
          </a:xfrm>
          <a:prstGeom prst="rect">
            <a:avLst/>
          </a:prstGeom>
        </p:spPr>
      </p:pic>
    </p:spTree>
    <p:extLst>
      <p:ext uri="{BB962C8B-B14F-4D97-AF65-F5344CB8AC3E}">
        <p14:creationId xmlns:p14="http://schemas.microsoft.com/office/powerpoint/2010/main" val="41776231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Science and Technology</a:t>
            </a:r>
            <a:endParaRPr lang="en-US" dirty="0"/>
          </a:p>
        </p:txBody>
      </p:sp>
    </p:spTree>
    <p:extLst>
      <p:ext uri="{BB962C8B-B14F-4D97-AF65-F5344CB8AC3E}">
        <p14:creationId xmlns:p14="http://schemas.microsoft.com/office/powerpoint/2010/main" val="1184964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Head-mounted Displays</a:t>
            </a:r>
            <a:endParaRPr lang="en-US" dirty="0"/>
          </a:p>
        </p:txBody>
      </p:sp>
      <p:sp>
        <p:nvSpPr>
          <p:cNvPr id="3" name="Content Placeholder 2"/>
          <p:cNvSpPr>
            <a:spLocks noGrp="1"/>
          </p:cNvSpPr>
          <p:nvPr>
            <p:ph sz="half" idx="1"/>
          </p:nvPr>
        </p:nvSpPr>
        <p:spPr/>
        <p:txBody>
          <a:bodyPr>
            <a:normAutofit fontScale="92500" lnSpcReduction="10000"/>
          </a:bodyPr>
          <a:lstStyle/>
          <a:p>
            <a:r>
              <a:rPr lang="en-US" sz="2800" dirty="0" smtClean="0"/>
              <a:t>Display </a:t>
            </a:r>
            <a:r>
              <a:rPr lang="en-US" sz="2800" dirty="0" smtClean="0"/>
              <a:t>types </a:t>
            </a:r>
            <a:r>
              <a:rPr lang="en-US" dirty="0"/>
              <a:t>(Virtual reality displays, </a:t>
            </a:r>
            <a:r>
              <a:rPr lang="en-US" dirty="0" err="1"/>
              <a:t>n.d</a:t>
            </a:r>
            <a:r>
              <a:rPr lang="en-US" dirty="0" err="1" smtClean="0"/>
              <a:t>.</a:t>
            </a:r>
            <a:r>
              <a:rPr lang="en-US" dirty="0" smtClean="0"/>
              <a:t>)</a:t>
            </a:r>
            <a:endParaRPr lang="en-US" sz="2800" dirty="0" smtClean="0"/>
          </a:p>
          <a:p>
            <a:pPr lvl="1"/>
            <a:r>
              <a:rPr lang="en-US" sz="2800" dirty="0" smtClean="0"/>
              <a:t>Fiber-optic</a:t>
            </a:r>
          </a:p>
          <a:p>
            <a:pPr lvl="1"/>
            <a:r>
              <a:rPr lang="en-US" sz="2800" dirty="0" smtClean="0"/>
              <a:t>Virtual retinal</a:t>
            </a:r>
          </a:p>
          <a:p>
            <a:pPr lvl="1"/>
            <a:r>
              <a:rPr lang="en-US" sz="2800" dirty="0" smtClean="0"/>
              <a:t>Plasma</a:t>
            </a:r>
          </a:p>
          <a:p>
            <a:pPr lvl="1"/>
            <a:r>
              <a:rPr lang="en-US" sz="2800" dirty="0" smtClean="0"/>
              <a:t>Light emitting diode (LED)</a:t>
            </a:r>
          </a:p>
          <a:p>
            <a:r>
              <a:rPr lang="en-US" sz="2800" dirty="0" smtClean="0"/>
              <a:t>Audio</a:t>
            </a:r>
          </a:p>
          <a:p>
            <a:pPr lvl="1"/>
            <a:r>
              <a:rPr lang="en-US" sz="2800" dirty="0" smtClean="0"/>
              <a:t>Headphones</a:t>
            </a:r>
          </a:p>
          <a:p>
            <a:pPr lvl="1"/>
            <a:r>
              <a:rPr lang="en-US" sz="2800" dirty="0" smtClean="0"/>
              <a:t>Speakers</a:t>
            </a:r>
            <a:endParaRPr lang="en-US" sz="2800" dirty="0"/>
          </a:p>
        </p:txBody>
      </p:sp>
      <p:sp>
        <p:nvSpPr>
          <p:cNvPr id="5" name="Rectangle 4"/>
          <p:cNvSpPr/>
          <p:nvPr/>
        </p:nvSpPr>
        <p:spPr>
          <a:xfrm>
            <a:off x="6858000" y="5334000"/>
            <a:ext cx="1814920" cy="276999"/>
          </a:xfrm>
          <a:prstGeom prst="rect">
            <a:avLst/>
          </a:prstGeom>
        </p:spPr>
        <p:txBody>
          <a:bodyPr wrap="none">
            <a:spAutoFit/>
          </a:bodyPr>
          <a:lstStyle/>
          <a:p>
            <a:r>
              <a:rPr lang="en-US" sz="1200" dirty="0" smtClean="0"/>
              <a:t>Image: (Orland</a:t>
            </a:r>
            <a:r>
              <a:rPr lang="en-US" sz="1200" dirty="0" smtClean="0"/>
              <a:t>, </a:t>
            </a:r>
            <a:r>
              <a:rPr lang="en-US" sz="1200" dirty="0" smtClean="0"/>
              <a:t>2012)</a:t>
            </a:r>
            <a:endParaRPr lang="en-US" sz="1200" dirty="0"/>
          </a:p>
        </p:txBody>
      </p:sp>
      <p:pic>
        <p:nvPicPr>
          <p:cNvPr id="7" name="Content Placeholder 6"/>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4648200" y="2579878"/>
            <a:ext cx="4038600" cy="2685669"/>
          </a:xfrm>
          <a:prstGeom prst="rect">
            <a:avLst/>
          </a:prstGeom>
        </p:spPr>
      </p:pic>
    </p:spTree>
    <p:extLst>
      <p:ext uri="{BB962C8B-B14F-4D97-AF65-F5344CB8AC3E}">
        <p14:creationId xmlns:p14="http://schemas.microsoft.com/office/powerpoint/2010/main" val="16740906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Human-machine Interface (HMI)</a:t>
            </a:r>
            <a:endParaRPr lang="en-US" dirty="0"/>
          </a:p>
        </p:txBody>
      </p:sp>
      <p:sp>
        <p:nvSpPr>
          <p:cNvPr id="3" name="Content Placeholder 2"/>
          <p:cNvSpPr>
            <a:spLocks noGrp="1"/>
          </p:cNvSpPr>
          <p:nvPr>
            <p:ph sz="half" idx="1"/>
          </p:nvPr>
        </p:nvSpPr>
        <p:spPr/>
        <p:txBody>
          <a:bodyPr/>
          <a:lstStyle/>
          <a:p>
            <a:r>
              <a:rPr lang="en-US" dirty="0"/>
              <a:t>Gloves (Virtual reality gear, </a:t>
            </a:r>
            <a:r>
              <a:rPr lang="en-US" dirty="0" err="1"/>
              <a:t>n.d</a:t>
            </a:r>
            <a:r>
              <a:rPr lang="en-US" dirty="0" err="1" smtClean="0"/>
              <a:t>.</a:t>
            </a:r>
            <a:r>
              <a:rPr lang="en-US" dirty="0" smtClean="0"/>
              <a:t>)</a:t>
            </a:r>
          </a:p>
          <a:p>
            <a:endParaRPr lang="en-US" dirty="0" smtClean="0"/>
          </a:p>
          <a:p>
            <a:r>
              <a:rPr lang="en-US" dirty="0" smtClean="0"/>
              <a:t>Bodysuits (Virtual reality gear, </a:t>
            </a:r>
            <a:r>
              <a:rPr lang="en-US" dirty="0" err="1" smtClean="0"/>
              <a:t>n.d.</a:t>
            </a:r>
            <a:r>
              <a:rPr lang="en-US" dirty="0" smtClean="0"/>
              <a:t>)</a:t>
            </a:r>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76800" y="1447800"/>
            <a:ext cx="3886200" cy="2371779"/>
          </a:xfrm>
          <a:prstGeom prst="rect">
            <a:avLst/>
          </a:prstGeom>
        </p:spPr>
      </p:pic>
      <p:pic>
        <p:nvPicPr>
          <p:cNvPr id="5" name="Content Placeholder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6800" y="4495800"/>
            <a:ext cx="3886200" cy="2073017"/>
          </a:xfrm>
          <a:prstGeom prst="rect">
            <a:avLst/>
          </a:prstGeom>
        </p:spPr>
      </p:pic>
      <p:sp>
        <p:nvSpPr>
          <p:cNvPr id="6" name="TextBox 5"/>
          <p:cNvSpPr txBox="1"/>
          <p:nvPr/>
        </p:nvSpPr>
        <p:spPr>
          <a:xfrm>
            <a:off x="7117985" y="3815256"/>
            <a:ext cx="1598515" cy="276999"/>
          </a:xfrm>
          <a:prstGeom prst="rect">
            <a:avLst/>
          </a:prstGeom>
          <a:noFill/>
        </p:spPr>
        <p:txBody>
          <a:bodyPr wrap="none" rtlCol="0">
            <a:spAutoFit/>
          </a:bodyPr>
          <a:lstStyle/>
          <a:p>
            <a:r>
              <a:rPr lang="en-US" sz="1200" dirty="0" smtClean="0"/>
              <a:t>Image: (</a:t>
            </a:r>
            <a:r>
              <a:rPr lang="en-US" sz="1200" dirty="0" err="1" smtClean="0"/>
              <a:t>Bley</a:t>
            </a:r>
            <a:r>
              <a:rPr lang="en-US" sz="1200" dirty="0" smtClean="0"/>
              <a:t>, </a:t>
            </a:r>
            <a:r>
              <a:rPr lang="en-US" sz="1200" dirty="0" smtClean="0"/>
              <a:t>1999)</a:t>
            </a:r>
            <a:endParaRPr lang="en-US" sz="1200" dirty="0"/>
          </a:p>
        </p:txBody>
      </p:sp>
      <p:sp>
        <p:nvSpPr>
          <p:cNvPr id="7" name="TextBox 6"/>
          <p:cNvSpPr txBox="1"/>
          <p:nvPr/>
        </p:nvSpPr>
        <p:spPr>
          <a:xfrm>
            <a:off x="5555071" y="6539126"/>
            <a:ext cx="3207929" cy="276999"/>
          </a:xfrm>
          <a:prstGeom prst="rect">
            <a:avLst/>
          </a:prstGeom>
          <a:noFill/>
        </p:spPr>
        <p:txBody>
          <a:bodyPr wrap="none" rtlCol="0">
            <a:spAutoFit/>
          </a:bodyPr>
          <a:lstStyle/>
          <a:p>
            <a:r>
              <a:rPr lang="en-US" sz="1200" dirty="0" smtClean="0"/>
              <a:t>Image: (Virtual reality </a:t>
            </a:r>
            <a:r>
              <a:rPr lang="en-US" sz="1200" dirty="0"/>
              <a:t>t</a:t>
            </a:r>
            <a:r>
              <a:rPr lang="en-US" sz="1200" dirty="0" smtClean="0"/>
              <a:t>echnology </a:t>
            </a:r>
            <a:r>
              <a:rPr lang="en-US" sz="1200" dirty="0" smtClean="0"/>
              <a:t>, </a:t>
            </a:r>
            <a:r>
              <a:rPr lang="en-US" sz="1200" dirty="0" err="1" smtClean="0"/>
              <a:t>n.d</a:t>
            </a:r>
            <a:r>
              <a:rPr lang="en-US" sz="1200" dirty="0" err="1" smtClean="0"/>
              <a:t>.</a:t>
            </a:r>
            <a:r>
              <a:rPr lang="en-US" sz="1200" dirty="0" smtClean="0"/>
              <a:t>)</a:t>
            </a:r>
            <a:endParaRPr lang="en-US" sz="1200" dirty="0"/>
          </a:p>
        </p:txBody>
      </p:sp>
    </p:spTree>
    <p:extLst>
      <p:ext uri="{BB962C8B-B14F-4D97-AF65-F5344CB8AC3E}">
        <p14:creationId xmlns:p14="http://schemas.microsoft.com/office/powerpoint/2010/main" val="33354169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Tracking Systems</a:t>
            </a:r>
          </a:p>
        </p:txBody>
      </p:sp>
      <p:sp>
        <p:nvSpPr>
          <p:cNvPr id="3" name="Content Placeholder 2"/>
          <p:cNvSpPr>
            <a:spLocks noGrp="1"/>
          </p:cNvSpPr>
          <p:nvPr>
            <p:ph sz="half" idx="1"/>
          </p:nvPr>
        </p:nvSpPr>
        <p:spPr/>
        <p:txBody>
          <a:bodyPr/>
          <a:lstStyle/>
          <a:p>
            <a:r>
              <a:rPr lang="en-US" dirty="0" smtClean="0"/>
              <a:t>Head </a:t>
            </a:r>
            <a:r>
              <a:rPr lang="en-US" dirty="0"/>
              <a:t>tracking (“Virtual reality tracking systems”, </a:t>
            </a:r>
            <a:r>
              <a:rPr lang="en-US" dirty="0" err="1"/>
              <a:t>n.d</a:t>
            </a:r>
            <a:r>
              <a:rPr lang="en-US" dirty="0" err="1" smtClean="0"/>
              <a:t>.</a:t>
            </a:r>
            <a:r>
              <a:rPr lang="en-US" dirty="0" smtClean="0"/>
              <a:t>)</a:t>
            </a:r>
          </a:p>
          <a:p>
            <a:endParaRPr lang="en-US" dirty="0" smtClean="0"/>
          </a:p>
          <a:p>
            <a:r>
              <a:rPr lang="en-US" dirty="0" smtClean="0"/>
              <a:t>Position </a:t>
            </a:r>
            <a:r>
              <a:rPr lang="en-US" dirty="0"/>
              <a:t>tracking (“Virtual reality tracking systems”, </a:t>
            </a:r>
            <a:r>
              <a:rPr lang="en-US" dirty="0" err="1"/>
              <a:t>n.d.</a:t>
            </a:r>
            <a:r>
              <a:rPr lang="en-US" dirty="0"/>
              <a:t>)</a:t>
            </a:r>
          </a:p>
          <a:p>
            <a:endParaRPr lang="en-US" dirty="0"/>
          </a:p>
        </p:txBody>
      </p:sp>
      <p:sp>
        <p:nvSpPr>
          <p:cNvPr id="6" name="Rectangle 5"/>
          <p:cNvSpPr/>
          <p:nvPr/>
        </p:nvSpPr>
        <p:spPr>
          <a:xfrm>
            <a:off x="6934200" y="5105400"/>
            <a:ext cx="1745991" cy="276999"/>
          </a:xfrm>
          <a:prstGeom prst="rect">
            <a:avLst/>
          </a:prstGeom>
        </p:spPr>
        <p:txBody>
          <a:bodyPr wrap="none">
            <a:spAutoFit/>
          </a:bodyPr>
          <a:lstStyle/>
          <a:p>
            <a:r>
              <a:rPr lang="en-US" sz="1200" dirty="0" smtClean="0"/>
              <a:t>Image: (Wong</a:t>
            </a:r>
            <a:r>
              <a:rPr lang="en-US" sz="1200" dirty="0" smtClean="0"/>
              <a:t>, </a:t>
            </a:r>
            <a:r>
              <a:rPr lang="en-US" sz="1200" dirty="0" smtClean="0"/>
              <a:t>2012)</a:t>
            </a:r>
            <a:endParaRPr lang="en-US" sz="1200" dirty="0"/>
          </a:p>
        </p:txBody>
      </p:sp>
      <p:pic>
        <p:nvPicPr>
          <p:cNvPr id="7" name="Content Placeholder 4"/>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4648200" y="2795576"/>
            <a:ext cx="4038600" cy="2254273"/>
          </a:xfrm>
          <a:prstGeom prst="rect">
            <a:avLst/>
          </a:prstGeom>
        </p:spPr>
      </p:pic>
    </p:spTree>
    <p:extLst>
      <p:ext uri="{BB962C8B-B14F-4D97-AF65-F5344CB8AC3E}">
        <p14:creationId xmlns:p14="http://schemas.microsoft.com/office/powerpoint/2010/main" val="33623824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Systems</a:t>
            </a:r>
          </a:p>
        </p:txBody>
      </p:sp>
      <p:sp>
        <p:nvSpPr>
          <p:cNvPr id="3" name="Content Placeholder 2"/>
          <p:cNvSpPr>
            <a:spLocks noGrp="1"/>
          </p:cNvSpPr>
          <p:nvPr>
            <p:ph sz="half" idx="1"/>
          </p:nvPr>
        </p:nvSpPr>
        <p:spPr/>
        <p:txBody>
          <a:bodyPr>
            <a:normAutofit fontScale="92500" lnSpcReduction="10000"/>
          </a:bodyPr>
          <a:lstStyle/>
          <a:p>
            <a:r>
              <a:rPr lang="en-US" sz="2800" dirty="0" smtClean="0"/>
              <a:t>Oculus </a:t>
            </a:r>
            <a:r>
              <a:rPr lang="en-US" sz="2800" dirty="0" smtClean="0"/>
              <a:t>Rift </a:t>
            </a:r>
            <a:r>
              <a:rPr lang="en-US" dirty="0"/>
              <a:t>(“Oculus VR”, </a:t>
            </a:r>
            <a:r>
              <a:rPr lang="en-US" dirty="0" err="1"/>
              <a:t>n.d</a:t>
            </a:r>
            <a:r>
              <a:rPr lang="en-US" dirty="0" err="1" smtClean="0"/>
              <a:t>.</a:t>
            </a:r>
            <a:r>
              <a:rPr lang="en-US" dirty="0" smtClean="0"/>
              <a:t>)</a:t>
            </a:r>
            <a:endParaRPr lang="en-US" sz="2800" dirty="0" smtClean="0"/>
          </a:p>
          <a:p>
            <a:pPr lvl="1"/>
            <a:r>
              <a:rPr lang="en-US" sz="2800" dirty="0" smtClean="0"/>
              <a:t>Head tracking</a:t>
            </a:r>
          </a:p>
          <a:p>
            <a:pPr lvl="1"/>
            <a:r>
              <a:rPr lang="en-US" sz="2800" dirty="0" smtClean="0"/>
              <a:t>LED display</a:t>
            </a:r>
          </a:p>
          <a:p>
            <a:r>
              <a:rPr lang="en-US" sz="2800" dirty="0" smtClean="0"/>
              <a:t>Other </a:t>
            </a:r>
            <a:r>
              <a:rPr lang="en-US" sz="2800" dirty="0" smtClean="0"/>
              <a:t>technologies </a:t>
            </a:r>
            <a:r>
              <a:rPr lang="en-US" dirty="0"/>
              <a:t>(“Oculus VR”, </a:t>
            </a:r>
            <a:r>
              <a:rPr lang="en-US" dirty="0" err="1"/>
              <a:t>n.d</a:t>
            </a:r>
            <a:r>
              <a:rPr lang="en-US" dirty="0" err="1" smtClean="0"/>
              <a:t>.</a:t>
            </a:r>
            <a:r>
              <a:rPr lang="en-US" dirty="0" smtClean="0"/>
              <a:t>)</a:t>
            </a:r>
            <a:endParaRPr lang="en-US" sz="2800" dirty="0" smtClean="0"/>
          </a:p>
          <a:p>
            <a:pPr lvl="1"/>
            <a:r>
              <a:rPr lang="en-US" sz="2800" dirty="0" smtClean="0"/>
              <a:t>Omnidirectional treadmill</a:t>
            </a:r>
          </a:p>
          <a:p>
            <a:pPr lvl="1"/>
            <a:r>
              <a:rPr lang="en-US" sz="2800" dirty="0" smtClean="0"/>
              <a:t>Haptic suit</a:t>
            </a:r>
          </a:p>
          <a:p>
            <a:pPr lvl="1"/>
            <a:r>
              <a:rPr lang="en-US" sz="2800" dirty="0" smtClean="0"/>
              <a:t>Gun controllers</a:t>
            </a:r>
            <a:endParaRPr lang="en-US" sz="2800" dirty="0"/>
          </a:p>
        </p:txBody>
      </p:sp>
      <p:sp>
        <p:nvSpPr>
          <p:cNvPr id="5" name="Rectangle 4"/>
          <p:cNvSpPr/>
          <p:nvPr/>
        </p:nvSpPr>
        <p:spPr>
          <a:xfrm>
            <a:off x="6934200" y="5257800"/>
            <a:ext cx="1745991" cy="276999"/>
          </a:xfrm>
          <a:prstGeom prst="rect">
            <a:avLst/>
          </a:prstGeom>
        </p:spPr>
        <p:txBody>
          <a:bodyPr wrap="none">
            <a:spAutoFit/>
          </a:bodyPr>
          <a:lstStyle/>
          <a:p>
            <a:r>
              <a:rPr lang="en-US" sz="1200" dirty="0" smtClean="0"/>
              <a:t>Image: (Wong</a:t>
            </a:r>
            <a:r>
              <a:rPr lang="en-US" sz="1200" dirty="0" smtClean="0"/>
              <a:t>, </a:t>
            </a:r>
            <a:r>
              <a:rPr lang="en-US" sz="1200" dirty="0" smtClean="0"/>
              <a:t>2013)</a:t>
            </a:r>
            <a:endParaRPr lang="en-US" sz="1200" dirty="0"/>
          </a:p>
        </p:txBody>
      </p:sp>
      <p:pic>
        <p:nvPicPr>
          <p:cNvPr id="7" name="Content Placeholder 4"/>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4648200" y="2660650"/>
            <a:ext cx="4038600" cy="2524125"/>
          </a:xfrm>
          <a:prstGeom prst="rect">
            <a:avLst/>
          </a:prstGeom>
        </p:spPr>
      </p:pic>
    </p:spTree>
    <p:extLst>
      <p:ext uri="{BB962C8B-B14F-4D97-AF65-F5344CB8AC3E}">
        <p14:creationId xmlns:p14="http://schemas.microsoft.com/office/powerpoint/2010/main" val="34138239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Systems (cont.)</a:t>
            </a:r>
            <a:endParaRPr lang="en-US" dirty="0"/>
          </a:p>
        </p:txBody>
      </p:sp>
      <p:sp>
        <p:nvSpPr>
          <p:cNvPr id="3" name="Content Placeholder 2"/>
          <p:cNvSpPr>
            <a:spLocks noGrp="1"/>
          </p:cNvSpPr>
          <p:nvPr>
            <p:ph sz="half" idx="1"/>
          </p:nvPr>
        </p:nvSpPr>
        <p:spPr/>
        <p:txBody>
          <a:bodyPr>
            <a:normAutofit fontScale="92500" lnSpcReduction="20000"/>
          </a:bodyPr>
          <a:lstStyle/>
          <a:p>
            <a:r>
              <a:rPr lang="en-US" sz="2800" dirty="0" smtClean="0"/>
              <a:t>Development</a:t>
            </a:r>
          </a:p>
          <a:p>
            <a:pPr lvl="1"/>
            <a:r>
              <a:rPr lang="en-US" sz="2800" dirty="0" smtClean="0"/>
              <a:t>Software development kit (SDK) in development</a:t>
            </a:r>
          </a:p>
          <a:p>
            <a:pPr lvl="1"/>
            <a:r>
              <a:rPr lang="en-US" sz="2800" dirty="0" smtClean="0"/>
              <a:t>Existing SDKs adding Oculus Rift functionality</a:t>
            </a:r>
          </a:p>
          <a:p>
            <a:pPr lvl="2"/>
            <a:r>
              <a:rPr lang="en-US" sz="2800" dirty="0" smtClean="0"/>
              <a:t>Unreal Engine</a:t>
            </a:r>
          </a:p>
          <a:p>
            <a:pPr lvl="2"/>
            <a:r>
              <a:rPr lang="en-US" sz="2800" dirty="0" smtClean="0"/>
              <a:t>Unity Engine</a:t>
            </a:r>
          </a:p>
          <a:p>
            <a:pPr lvl="2"/>
            <a:r>
              <a:rPr lang="en-US" sz="2800" dirty="0" smtClean="0"/>
              <a:t>Blender Engine</a:t>
            </a:r>
            <a:endParaRPr lang="en-US" sz="2800" dirty="0"/>
          </a:p>
        </p:txBody>
      </p:sp>
      <p:sp>
        <p:nvSpPr>
          <p:cNvPr id="5" name="TextBox 4"/>
          <p:cNvSpPr txBox="1"/>
          <p:nvPr/>
        </p:nvSpPr>
        <p:spPr>
          <a:xfrm>
            <a:off x="6705600" y="5181600"/>
            <a:ext cx="1957587" cy="276999"/>
          </a:xfrm>
          <a:prstGeom prst="rect">
            <a:avLst/>
          </a:prstGeom>
          <a:noFill/>
        </p:spPr>
        <p:txBody>
          <a:bodyPr wrap="none" rtlCol="0">
            <a:spAutoFit/>
          </a:bodyPr>
          <a:lstStyle/>
          <a:p>
            <a:r>
              <a:rPr lang="en-US" sz="1200" dirty="0" smtClean="0"/>
              <a:t>Image: (“Oculus”, 2013)</a:t>
            </a:r>
            <a:endParaRPr lang="en-US" sz="1200" dirty="0"/>
          </a:p>
        </p:txBody>
      </p:sp>
      <p:pic>
        <p:nvPicPr>
          <p:cNvPr id="7" name="Content Placeholder 6"/>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4676506" y="2677822"/>
            <a:ext cx="3981988" cy="2489782"/>
          </a:xfrm>
          <a:prstGeom prst="rect">
            <a:avLst/>
          </a:prstGeom>
        </p:spPr>
      </p:pic>
    </p:spTree>
    <p:extLst>
      <p:ext uri="{BB962C8B-B14F-4D97-AF65-F5344CB8AC3E}">
        <p14:creationId xmlns:p14="http://schemas.microsoft.com/office/powerpoint/2010/main" val="37131177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Systems (cont.)</a:t>
            </a:r>
            <a:endParaRPr lang="en-US" dirty="0"/>
          </a:p>
        </p:txBody>
      </p:sp>
      <p:sp>
        <p:nvSpPr>
          <p:cNvPr id="3" name="Content Placeholder 2"/>
          <p:cNvSpPr>
            <a:spLocks noGrp="1"/>
          </p:cNvSpPr>
          <p:nvPr>
            <p:ph sz="half" idx="1"/>
          </p:nvPr>
        </p:nvSpPr>
        <p:spPr/>
        <p:txBody>
          <a:bodyPr>
            <a:normAutofit/>
          </a:bodyPr>
          <a:lstStyle/>
          <a:p>
            <a:r>
              <a:rPr lang="en-US" sz="2800" dirty="0" smtClean="0"/>
              <a:t>CAVE </a:t>
            </a:r>
            <a:r>
              <a:rPr lang="en-US" dirty="0"/>
              <a:t>(</a:t>
            </a:r>
            <a:r>
              <a:rPr lang="en-US" dirty="0" err="1"/>
              <a:t>Creagh</a:t>
            </a:r>
            <a:r>
              <a:rPr lang="en-US" dirty="0"/>
              <a:t>, 2003</a:t>
            </a:r>
            <a:r>
              <a:rPr lang="en-US" dirty="0" smtClean="0"/>
              <a:t>)</a:t>
            </a:r>
            <a:endParaRPr lang="en-US" sz="2800" dirty="0" smtClean="0"/>
          </a:p>
          <a:p>
            <a:pPr lvl="1"/>
            <a:r>
              <a:rPr lang="en-US" sz="2800" dirty="0" smtClean="0"/>
              <a:t>Head tracking</a:t>
            </a:r>
          </a:p>
          <a:p>
            <a:pPr lvl="1"/>
            <a:r>
              <a:rPr lang="en-US" sz="2800" dirty="0" smtClean="0"/>
              <a:t>Position tracking</a:t>
            </a:r>
          </a:p>
          <a:p>
            <a:r>
              <a:rPr lang="en-US" sz="2800" dirty="0" smtClean="0"/>
              <a:t>Other </a:t>
            </a:r>
            <a:r>
              <a:rPr lang="en-US" sz="2800" dirty="0" smtClean="0"/>
              <a:t>technologies </a:t>
            </a:r>
            <a:r>
              <a:rPr lang="en-US" dirty="0"/>
              <a:t>(</a:t>
            </a:r>
            <a:r>
              <a:rPr lang="en-US" dirty="0" err="1"/>
              <a:t>Creagh</a:t>
            </a:r>
            <a:r>
              <a:rPr lang="en-US" dirty="0"/>
              <a:t>, 2003</a:t>
            </a:r>
            <a:r>
              <a:rPr lang="en-US" dirty="0" smtClean="0"/>
              <a:t>)</a:t>
            </a:r>
            <a:endParaRPr lang="en-US" sz="2800" dirty="0" smtClean="0"/>
          </a:p>
          <a:p>
            <a:pPr lvl="1"/>
            <a:r>
              <a:rPr lang="en-US" sz="2800" dirty="0" smtClean="0"/>
              <a:t>Head-mounted display</a:t>
            </a:r>
          </a:p>
          <a:p>
            <a:pPr lvl="1"/>
            <a:r>
              <a:rPr lang="en-US" sz="2800" dirty="0" smtClean="0"/>
              <a:t>HMI gloves</a:t>
            </a:r>
            <a:endParaRPr lang="en-US" sz="2800" dirty="0"/>
          </a:p>
        </p:txBody>
      </p:sp>
      <p:sp>
        <p:nvSpPr>
          <p:cNvPr id="5" name="Rectangle 4"/>
          <p:cNvSpPr/>
          <p:nvPr/>
        </p:nvSpPr>
        <p:spPr>
          <a:xfrm>
            <a:off x="6858000" y="5410200"/>
            <a:ext cx="1821332" cy="276999"/>
          </a:xfrm>
          <a:prstGeom prst="rect">
            <a:avLst/>
          </a:prstGeom>
        </p:spPr>
        <p:txBody>
          <a:bodyPr wrap="none">
            <a:spAutoFit/>
          </a:bodyPr>
          <a:lstStyle/>
          <a:p>
            <a:r>
              <a:rPr lang="en-US" sz="1200" dirty="0" smtClean="0"/>
              <a:t>Image: (Forget</a:t>
            </a:r>
            <a:r>
              <a:rPr lang="en-US" sz="1200" dirty="0" smtClean="0"/>
              <a:t>, 2012 </a:t>
            </a:r>
            <a:r>
              <a:rPr lang="en-US" sz="1200" dirty="0" smtClean="0"/>
              <a:t>)</a:t>
            </a:r>
            <a:endParaRPr lang="en-US" sz="1200" dirty="0"/>
          </a:p>
        </p:txBody>
      </p:sp>
      <p:pic>
        <p:nvPicPr>
          <p:cNvPr id="7" name="Content Placeholder 4"/>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4648200" y="2472066"/>
            <a:ext cx="4038600" cy="2901293"/>
          </a:xfrm>
          <a:prstGeom prst="rect">
            <a:avLst/>
          </a:prstGeom>
        </p:spPr>
      </p:pic>
    </p:spTree>
    <p:extLst>
      <p:ext uri="{BB962C8B-B14F-4D97-AF65-F5344CB8AC3E}">
        <p14:creationId xmlns:p14="http://schemas.microsoft.com/office/powerpoint/2010/main" val="21474567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Art</a:t>
            </a:r>
            <a:endParaRPr lang="en-US" dirty="0"/>
          </a:p>
        </p:txBody>
      </p:sp>
    </p:spTree>
    <p:extLst>
      <p:ext uri="{BB962C8B-B14F-4D97-AF65-F5344CB8AC3E}">
        <p14:creationId xmlns:p14="http://schemas.microsoft.com/office/powerpoint/2010/main" val="36129290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Group Members	</a:t>
            </a:r>
            <a:endParaRPr lang="en-US" dirty="0"/>
          </a:p>
        </p:txBody>
      </p:sp>
      <p:sp>
        <p:nvSpPr>
          <p:cNvPr id="3" name="Content Placeholder 2"/>
          <p:cNvSpPr>
            <a:spLocks noGrp="1"/>
          </p:cNvSpPr>
          <p:nvPr>
            <p:ph idx="1"/>
          </p:nvPr>
        </p:nvSpPr>
        <p:spPr/>
        <p:txBody>
          <a:bodyPr>
            <a:normAutofit/>
          </a:bodyPr>
          <a:lstStyle/>
          <a:p>
            <a:r>
              <a:rPr lang="en-US" dirty="0" smtClean="0"/>
              <a:t>Matt Kalafut – History, Evolution</a:t>
            </a:r>
          </a:p>
          <a:p>
            <a:r>
              <a:rPr lang="en-US" dirty="0" smtClean="0"/>
              <a:t>Jordon Kopp – Science and Technology, Psychology </a:t>
            </a:r>
          </a:p>
          <a:p>
            <a:r>
              <a:rPr lang="en-US" dirty="0" smtClean="0"/>
              <a:t>Vince Smeraldo – Art, Education</a:t>
            </a:r>
          </a:p>
          <a:p>
            <a:r>
              <a:rPr lang="en-US" dirty="0" smtClean="0"/>
              <a:t>Josh Kopp – Business</a:t>
            </a:r>
          </a:p>
          <a:p>
            <a:r>
              <a:rPr lang="en-US" dirty="0" smtClean="0"/>
              <a:t>Derek Finch – Future</a:t>
            </a:r>
          </a:p>
        </p:txBody>
      </p:sp>
    </p:spTree>
    <p:extLst>
      <p:ext uri="{BB962C8B-B14F-4D97-AF65-F5344CB8AC3E}">
        <p14:creationId xmlns:p14="http://schemas.microsoft.com/office/powerpoint/2010/main" val="34413078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Art</a:t>
            </a:r>
            <a:endParaRPr lang="en-US" dirty="0"/>
          </a:p>
        </p:txBody>
      </p:sp>
      <p:sp>
        <p:nvSpPr>
          <p:cNvPr id="5" name="Content Placeholder 4"/>
          <p:cNvSpPr>
            <a:spLocks noGrp="1"/>
          </p:cNvSpPr>
          <p:nvPr>
            <p:ph sz="half" idx="1"/>
          </p:nvPr>
        </p:nvSpPr>
        <p:spPr/>
        <p:txBody>
          <a:bodyPr/>
          <a:lstStyle/>
          <a:p>
            <a:r>
              <a:rPr lang="en-US" dirty="0" smtClean="0"/>
              <a:t>Virtual vs. real</a:t>
            </a:r>
          </a:p>
          <a:p>
            <a:endParaRPr lang="en-US" dirty="0"/>
          </a:p>
          <a:p>
            <a:r>
              <a:rPr lang="en-US" dirty="0" smtClean="0"/>
              <a:t>New level of immersion</a:t>
            </a:r>
          </a:p>
          <a:p>
            <a:endParaRPr lang="en-US" dirty="0"/>
          </a:p>
          <a:p>
            <a:r>
              <a:rPr lang="en-US" dirty="0" smtClean="0"/>
              <a:t>Can create new objects</a:t>
            </a:r>
            <a:endParaRPr lang="en-US" dirty="0"/>
          </a:p>
        </p:txBody>
      </p:sp>
    </p:spTree>
    <p:extLst>
      <p:ext uri="{BB962C8B-B14F-4D97-AF65-F5344CB8AC3E}">
        <p14:creationId xmlns:p14="http://schemas.microsoft.com/office/powerpoint/2010/main" val="19515547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Virtual Vs. Real</a:t>
            </a:r>
            <a:endParaRPr lang="en-US" dirty="0"/>
          </a:p>
        </p:txBody>
      </p:sp>
      <p:sp>
        <p:nvSpPr>
          <p:cNvPr id="3" name="Content Placeholder 2"/>
          <p:cNvSpPr>
            <a:spLocks noGrp="1"/>
          </p:cNvSpPr>
          <p:nvPr>
            <p:ph sz="half" idx="1"/>
          </p:nvPr>
        </p:nvSpPr>
        <p:spPr/>
        <p:txBody>
          <a:bodyPr/>
          <a:lstStyle/>
          <a:p>
            <a:r>
              <a:rPr lang="en-US" dirty="0" smtClean="0"/>
              <a:t>“Uncanny Valley”</a:t>
            </a:r>
          </a:p>
          <a:p>
            <a:endParaRPr lang="en-US" dirty="0"/>
          </a:p>
          <a:p>
            <a:r>
              <a:rPr lang="en-US" dirty="0" smtClean="0"/>
              <a:t>Uneasiness when not real</a:t>
            </a:r>
            <a:endParaRPr lang="en-US" dirty="0"/>
          </a:p>
        </p:txBody>
      </p:sp>
      <p:pic>
        <p:nvPicPr>
          <p:cNvPr id="5" name="Content Placeholder 4" descr="Uncanny valley"/>
          <p:cNvPicPr>
            <a:picLocks noGrp="1" noChangeAspect="1" noChangeArrowheads="1"/>
          </p:cNvPicPr>
          <p:nvPr>
            <p:ph sz="half" idx="2"/>
          </p:nvPr>
        </p:nvPicPr>
        <p:blipFill>
          <a:blip r:embed="rId2" cstate="print"/>
          <a:srcRect/>
          <a:stretch>
            <a:fillRect/>
          </a:stretch>
        </p:blipFill>
        <p:spPr bwMode="auto">
          <a:xfrm>
            <a:off x="4648200" y="3109384"/>
            <a:ext cx="4038600" cy="1626658"/>
          </a:xfrm>
          <a:prstGeom prst="rect">
            <a:avLst/>
          </a:prstGeom>
          <a:noFill/>
        </p:spPr>
      </p:pic>
      <p:sp>
        <p:nvSpPr>
          <p:cNvPr id="6" name="Rectangle 5"/>
          <p:cNvSpPr/>
          <p:nvPr/>
        </p:nvSpPr>
        <p:spPr>
          <a:xfrm>
            <a:off x="6400800" y="4800600"/>
            <a:ext cx="2321469" cy="276999"/>
          </a:xfrm>
          <a:prstGeom prst="rect">
            <a:avLst/>
          </a:prstGeom>
        </p:spPr>
        <p:txBody>
          <a:bodyPr wrap="none">
            <a:spAutoFit/>
          </a:bodyPr>
          <a:lstStyle/>
          <a:p>
            <a:r>
              <a:rPr lang="en-US" sz="1200" dirty="0" smtClean="0"/>
              <a:t>Image: (</a:t>
            </a:r>
            <a:r>
              <a:rPr lang="en-US" sz="1200" dirty="0" err="1" smtClean="0"/>
              <a:t>Steckenfinger</a:t>
            </a:r>
            <a:r>
              <a:rPr lang="en-US" sz="1200" dirty="0"/>
              <a:t>, 2009)</a:t>
            </a:r>
            <a:endParaRPr lang="en-US" sz="1200" dirty="0"/>
          </a:p>
        </p:txBody>
      </p:sp>
    </p:spTree>
    <p:extLst>
      <p:ext uri="{BB962C8B-B14F-4D97-AF65-F5344CB8AC3E}">
        <p14:creationId xmlns:p14="http://schemas.microsoft.com/office/powerpoint/2010/main" val="27910999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Virtual Vs. Reality</a:t>
            </a:r>
            <a:endParaRPr lang="en-US" dirty="0"/>
          </a:p>
        </p:txBody>
      </p:sp>
      <p:sp>
        <p:nvSpPr>
          <p:cNvPr id="3" name="Content Placeholder 2"/>
          <p:cNvSpPr>
            <a:spLocks noGrp="1"/>
          </p:cNvSpPr>
          <p:nvPr>
            <p:ph sz="half" idx="1"/>
          </p:nvPr>
        </p:nvSpPr>
        <p:spPr/>
        <p:txBody>
          <a:bodyPr/>
          <a:lstStyle/>
          <a:p>
            <a:r>
              <a:rPr lang="en-US" dirty="0" smtClean="0"/>
              <a:t>Blurring the lines</a:t>
            </a:r>
          </a:p>
          <a:p>
            <a:endParaRPr lang="en-US" dirty="0"/>
          </a:p>
          <a:p>
            <a:r>
              <a:rPr lang="en-US" dirty="0" smtClean="0"/>
              <a:t>Better renderings</a:t>
            </a:r>
          </a:p>
          <a:p>
            <a:endParaRPr lang="en-US" dirty="0"/>
          </a:p>
          <a:p>
            <a:r>
              <a:rPr lang="en-US" dirty="0"/>
              <a:t>Motion capture</a:t>
            </a:r>
          </a:p>
          <a:p>
            <a:endParaRPr lang="en-US" dirty="0"/>
          </a:p>
        </p:txBody>
      </p:sp>
      <p:pic>
        <p:nvPicPr>
          <p:cNvPr id="9" name="Picture 2" descr="CG Emily"/>
          <p:cNvPicPr>
            <a:picLocks noGrp="1" noChangeAspect="1" noChangeArrowheads="1"/>
          </p:cNvPicPr>
          <p:nvPr>
            <p:ph sz="half" idx="2"/>
          </p:nvPr>
        </p:nvPicPr>
        <p:blipFill>
          <a:blip r:embed="rId2" cstate="print"/>
          <a:srcRect/>
          <a:stretch>
            <a:fillRect/>
          </a:stretch>
        </p:blipFill>
        <p:spPr bwMode="auto">
          <a:xfrm>
            <a:off x="4980799" y="1600200"/>
            <a:ext cx="3263214" cy="1957928"/>
          </a:xfrm>
          <a:prstGeom prst="rect">
            <a:avLst/>
          </a:prstGeom>
          <a:noFill/>
        </p:spPr>
      </p:pic>
      <p:sp>
        <p:nvSpPr>
          <p:cNvPr id="11" name="Rectangle 10"/>
          <p:cNvSpPr/>
          <p:nvPr/>
        </p:nvSpPr>
        <p:spPr>
          <a:xfrm>
            <a:off x="6506048" y="3646274"/>
            <a:ext cx="1723549" cy="276999"/>
          </a:xfrm>
          <a:prstGeom prst="rect">
            <a:avLst/>
          </a:prstGeom>
        </p:spPr>
        <p:txBody>
          <a:bodyPr wrap="none">
            <a:spAutoFit/>
          </a:bodyPr>
          <a:lstStyle/>
          <a:p>
            <a:r>
              <a:rPr lang="en-US" sz="1200" dirty="0" smtClean="0"/>
              <a:t>Image: (</a:t>
            </a:r>
            <a:r>
              <a:rPr lang="en-US" sz="1200" dirty="0" err="1" smtClean="0"/>
              <a:t>Amidi</a:t>
            </a:r>
            <a:r>
              <a:rPr lang="en-US" sz="1200" dirty="0"/>
              <a:t>, 2008)</a:t>
            </a:r>
            <a:endParaRPr lang="en-US" sz="1200" dirty="0"/>
          </a:p>
        </p:txBody>
      </p:sp>
      <p:pic>
        <p:nvPicPr>
          <p:cNvPr id="12" name="Picture 4" descr="Elena &amp; Drake reunion mocap comparison"/>
          <p:cNvPicPr>
            <a:picLocks noChangeAspect="1" noChangeArrowheads="1"/>
          </p:cNvPicPr>
          <p:nvPr/>
        </p:nvPicPr>
        <p:blipFill>
          <a:blip r:embed="rId3" cstate="print"/>
          <a:srcRect/>
          <a:stretch>
            <a:fillRect/>
          </a:stretch>
        </p:blipFill>
        <p:spPr bwMode="auto">
          <a:xfrm>
            <a:off x="5105399" y="4191000"/>
            <a:ext cx="3124197" cy="2343148"/>
          </a:xfrm>
          <a:prstGeom prst="rect">
            <a:avLst/>
          </a:prstGeom>
          <a:noFill/>
        </p:spPr>
      </p:pic>
      <p:sp>
        <p:nvSpPr>
          <p:cNvPr id="13" name="Rectangle 12"/>
          <p:cNvSpPr/>
          <p:nvPr/>
        </p:nvSpPr>
        <p:spPr>
          <a:xfrm>
            <a:off x="6432309" y="6551137"/>
            <a:ext cx="1797287" cy="276999"/>
          </a:xfrm>
          <a:prstGeom prst="rect">
            <a:avLst/>
          </a:prstGeom>
        </p:spPr>
        <p:txBody>
          <a:bodyPr wrap="none">
            <a:spAutoFit/>
          </a:bodyPr>
          <a:lstStyle/>
          <a:p>
            <a:r>
              <a:rPr lang="en-US" sz="1200" dirty="0"/>
              <a:t>Image: (</a:t>
            </a:r>
            <a:r>
              <a:rPr lang="en-US" sz="1200" dirty="0" err="1"/>
              <a:t>Mocap</a:t>
            </a:r>
            <a:r>
              <a:rPr lang="en-US" sz="1200" dirty="0"/>
              <a:t>, </a:t>
            </a:r>
            <a:r>
              <a:rPr lang="en-US" sz="1200" dirty="0" err="1"/>
              <a:t>n.d.</a:t>
            </a:r>
            <a:r>
              <a:rPr lang="en-US" sz="1200" dirty="0"/>
              <a:t>)</a:t>
            </a:r>
            <a:endParaRPr lang="en-US" sz="1200" dirty="0"/>
          </a:p>
        </p:txBody>
      </p:sp>
    </p:spTree>
    <p:extLst>
      <p:ext uri="{BB962C8B-B14F-4D97-AF65-F5344CB8AC3E}">
        <p14:creationId xmlns:p14="http://schemas.microsoft.com/office/powerpoint/2010/main" val="22208853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Immersion</a:t>
            </a:r>
            <a:endParaRPr lang="en-US" dirty="0"/>
          </a:p>
        </p:txBody>
      </p:sp>
      <p:sp>
        <p:nvSpPr>
          <p:cNvPr id="3" name="Content Placeholder 2"/>
          <p:cNvSpPr>
            <a:spLocks noGrp="1"/>
          </p:cNvSpPr>
          <p:nvPr>
            <p:ph sz="half" idx="1"/>
          </p:nvPr>
        </p:nvSpPr>
        <p:spPr/>
        <p:txBody>
          <a:bodyPr/>
          <a:lstStyle/>
          <a:p>
            <a:r>
              <a:rPr lang="en-US" dirty="0" smtClean="0"/>
              <a:t>“Dive” into a world</a:t>
            </a:r>
          </a:p>
          <a:p>
            <a:endParaRPr lang="en-US" dirty="0"/>
          </a:p>
          <a:p>
            <a:r>
              <a:rPr lang="en-US" dirty="0" smtClean="0"/>
              <a:t>Can interact with virtual objects</a:t>
            </a:r>
            <a:endParaRPr lang="en-US" dirty="0"/>
          </a:p>
        </p:txBody>
      </p:sp>
      <p:pic>
        <p:nvPicPr>
          <p:cNvPr id="5" name="Picture 2" descr="http://vhil.stanford.edu/projects/images/avatar-energy.jpg"/>
          <p:cNvPicPr>
            <a:picLocks noGrp="1" noChangeAspect="1" noChangeArrowheads="1"/>
          </p:cNvPicPr>
          <p:nvPr>
            <p:ph sz="half" idx="2"/>
          </p:nvPr>
        </p:nvPicPr>
        <p:blipFill>
          <a:blip r:embed="rId2" cstate="print"/>
          <a:srcRect/>
          <a:stretch>
            <a:fillRect/>
          </a:stretch>
        </p:blipFill>
        <p:spPr bwMode="auto">
          <a:xfrm>
            <a:off x="4648200" y="3125621"/>
            <a:ext cx="4038600" cy="1594184"/>
          </a:xfrm>
          <a:prstGeom prst="rect">
            <a:avLst/>
          </a:prstGeom>
          <a:noFill/>
        </p:spPr>
      </p:pic>
      <p:sp>
        <p:nvSpPr>
          <p:cNvPr id="6" name="Rectangle 5"/>
          <p:cNvSpPr/>
          <p:nvPr/>
        </p:nvSpPr>
        <p:spPr>
          <a:xfrm>
            <a:off x="7010400" y="4800600"/>
            <a:ext cx="1635384" cy="276999"/>
          </a:xfrm>
          <a:prstGeom prst="rect">
            <a:avLst/>
          </a:prstGeom>
        </p:spPr>
        <p:txBody>
          <a:bodyPr wrap="none">
            <a:spAutoFit/>
          </a:bodyPr>
          <a:lstStyle/>
          <a:p>
            <a:r>
              <a:rPr lang="en-US" sz="1200" dirty="0" smtClean="0"/>
              <a:t>Image: (Using</a:t>
            </a:r>
            <a:r>
              <a:rPr lang="en-US" sz="1200" dirty="0"/>
              <a:t>, </a:t>
            </a:r>
            <a:r>
              <a:rPr lang="en-US" sz="1200" dirty="0" err="1"/>
              <a:t>n.d.</a:t>
            </a:r>
            <a:r>
              <a:rPr lang="en-US" sz="1200" dirty="0"/>
              <a:t>)</a:t>
            </a:r>
            <a:endParaRPr lang="en-US" sz="1200" dirty="0"/>
          </a:p>
        </p:txBody>
      </p:sp>
    </p:spTree>
    <p:extLst>
      <p:ext uri="{BB962C8B-B14F-4D97-AF65-F5344CB8AC3E}">
        <p14:creationId xmlns:p14="http://schemas.microsoft.com/office/powerpoint/2010/main" val="42041549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Create New Objects</a:t>
            </a:r>
            <a:endParaRPr lang="en-US" dirty="0"/>
          </a:p>
        </p:txBody>
      </p:sp>
      <p:sp>
        <p:nvSpPr>
          <p:cNvPr id="3" name="Content Placeholder 2"/>
          <p:cNvSpPr>
            <a:spLocks noGrp="1"/>
          </p:cNvSpPr>
          <p:nvPr>
            <p:ph sz="half" idx="1"/>
          </p:nvPr>
        </p:nvSpPr>
        <p:spPr/>
        <p:txBody>
          <a:bodyPr/>
          <a:lstStyle/>
          <a:p>
            <a:r>
              <a:rPr lang="en-US" dirty="0"/>
              <a:t>Architects can design houses that may never be </a:t>
            </a:r>
            <a:r>
              <a:rPr lang="en-US" dirty="0" smtClean="0"/>
              <a:t>built</a:t>
            </a:r>
            <a:endParaRPr lang="en-US" dirty="0"/>
          </a:p>
        </p:txBody>
      </p:sp>
      <p:pic>
        <p:nvPicPr>
          <p:cNvPr id="5" name="Picture 2" descr="http://www.bannerhomes.co.uk/media/developments/4463/development-2.jpg"/>
          <p:cNvPicPr>
            <a:picLocks noGrp="1" noChangeAspect="1" noChangeArrowheads="1"/>
          </p:cNvPicPr>
          <p:nvPr>
            <p:ph sz="half" idx="2"/>
          </p:nvPr>
        </p:nvPicPr>
        <p:blipFill>
          <a:blip r:embed="rId2" cstate="print"/>
          <a:srcRect/>
          <a:stretch>
            <a:fillRect/>
          </a:stretch>
        </p:blipFill>
        <p:spPr bwMode="auto">
          <a:xfrm>
            <a:off x="4648200" y="2816247"/>
            <a:ext cx="4038600" cy="2212931"/>
          </a:xfrm>
          <a:prstGeom prst="rect">
            <a:avLst/>
          </a:prstGeom>
          <a:noFill/>
        </p:spPr>
      </p:pic>
      <p:sp>
        <p:nvSpPr>
          <p:cNvPr id="6" name="Rectangle 5"/>
          <p:cNvSpPr/>
          <p:nvPr/>
        </p:nvSpPr>
        <p:spPr>
          <a:xfrm>
            <a:off x="6629400" y="5119300"/>
            <a:ext cx="2037737" cy="276999"/>
          </a:xfrm>
          <a:prstGeom prst="rect">
            <a:avLst/>
          </a:prstGeom>
        </p:spPr>
        <p:txBody>
          <a:bodyPr wrap="none">
            <a:spAutoFit/>
          </a:bodyPr>
          <a:lstStyle/>
          <a:p>
            <a:r>
              <a:rPr lang="en-US" sz="1200" dirty="0" smtClean="0"/>
              <a:t>Image: (Woodland</a:t>
            </a:r>
            <a:r>
              <a:rPr lang="en-US" sz="1200" dirty="0"/>
              <a:t>, </a:t>
            </a:r>
            <a:r>
              <a:rPr lang="en-US" sz="1200" dirty="0" err="1"/>
              <a:t>n.d.</a:t>
            </a:r>
            <a:r>
              <a:rPr lang="en-US" sz="1200" dirty="0"/>
              <a:t>)</a:t>
            </a:r>
            <a:endParaRPr lang="en-US" sz="1200" dirty="0"/>
          </a:p>
        </p:txBody>
      </p:sp>
    </p:spTree>
    <p:extLst>
      <p:ext uri="{BB962C8B-B14F-4D97-AF65-F5344CB8AC3E}">
        <p14:creationId xmlns:p14="http://schemas.microsoft.com/office/powerpoint/2010/main" val="3615274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Create New Objects</a:t>
            </a:r>
            <a:endParaRPr lang="en-US" dirty="0"/>
          </a:p>
        </p:txBody>
      </p:sp>
      <p:sp>
        <p:nvSpPr>
          <p:cNvPr id="3" name="Content Placeholder 2"/>
          <p:cNvSpPr>
            <a:spLocks noGrp="1"/>
          </p:cNvSpPr>
          <p:nvPr>
            <p:ph sz="half" idx="1"/>
          </p:nvPr>
        </p:nvSpPr>
        <p:spPr/>
        <p:txBody>
          <a:bodyPr/>
          <a:lstStyle/>
          <a:p>
            <a:r>
              <a:rPr lang="en-US" dirty="0" smtClean="0"/>
              <a:t>Designers can create cars that may never go into production</a:t>
            </a:r>
            <a:endParaRPr lang="en-US" dirty="0"/>
          </a:p>
        </p:txBody>
      </p:sp>
      <p:pic>
        <p:nvPicPr>
          <p:cNvPr id="5" name="Content Placeholder 4" descr="http://1.bp.blogspot.com/-lDSWKxRX3jI/TbgzZEsznBI/AAAAAAAAB8M/zVjWTkRYOyw/s1600/Paulin+VR+Concept+Car%252CPaulin+VR%252CPaulin+VR%252CPaulin+VR%252CPaulin+VR%252CConcept+Car%252CConcept+Car%252CConcept+Car%252CConcept+Car%252CConcept+Car%252CConcept+Car%252CConcept+Car%252CConcept+Car%252CConcept+Car+%25287%2529.jpg"/>
          <p:cNvPicPr>
            <a:picLocks noGrp="1" noChangeAspect="1" noChangeArrowheads="1"/>
          </p:cNvPicPr>
          <p:nvPr>
            <p:ph sz="half" idx="2"/>
          </p:nvPr>
        </p:nvPicPr>
        <p:blipFill>
          <a:blip r:embed="rId2" cstate="print"/>
          <a:srcRect/>
          <a:stretch>
            <a:fillRect/>
          </a:stretch>
        </p:blipFill>
        <p:spPr bwMode="auto">
          <a:xfrm>
            <a:off x="4648200" y="2590250"/>
            <a:ext cx="4038600" cy="2664926"/>
          </a:xfrm>
          <a:prstGeom prst="rect">
            <a:avLst/>
          </a:prstGeom>
          <a:noFill/>
        </p:spPr>
      </p:pic>
      <p:sp>
        <p:nvSpPr>
          <p:cNvPr id="6" name="Rectangle 5"/>
          <p:cNvSpPr/>
          <p:nvPr/>
        </p:nvSpPr>
        <p:spPr>
          <a:xfrm>
            <a:off x="6934200" y="5312374"/>
            <a:ext cx="1744388" cy="276999"/>
          </a:xfrm>
          <a:prstGeom prst="rect">
            <a:avLst/>
          </a:prstGeom>
        </p:spPr>
        <p:txBody>
          <a:bodyPr wrap="none">
            <a:spAutoFit/>
          </a:bodyPr>
          <a:lstStyle/>
          <a:p>
            <a:r>
              <a:rPr lang="en-US" sz="1200" dirty="0" smtClean="0"/>
              <a:t>Image: (</a:t>
            </a:r>
            <a:r>
              <a:rPr lang="en-US" sz="1200" dirty="0" err="1" smtClean="0"/>
              <a:t>Paulin</a:t>
            </a:r>
            <a:r>
              <a:rPr lang="en-US" sz="1200" dirty="0"/>
              <a:t>, 2011)</a:t>
            </a:r>
            <a:endParaRPr lang="en-US" sz="1200" dirty="0"/>
          </a:p>
        </p:txBody>
      </p:sp>
    </p:spTree>
    <p:extLst>
      <p:ext uri="{BB962C8B-B14F-4D97-AF65-F5344CB8AC3E}">
        <p14:creationId xmlns:p14="http://schemas.microsoft.com/office/powerpoint/2010/main" val="103911875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Education</a:t>
            </a:r>
            <a:endParaRPr lang="en-US" dirty="0"/>
          </a:p>
        </p:txBody>
      </p:sp>
    </p:spTree>
    <p:extLst>
      <p:ext uri="{BB962C8B-B14F-4D97-AF65-F5344CB8AC3E}">
        <p14:creationId xmlns:p14="http://schemas.microsoft.com/office/powerpoint/2010/main" val="30666619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Education</a:t>
            </a:r>
            <a:endParaRPr lang="en-US" dirty="0"/>
          </a:p>
        </p:txBody>
      </p:sp>
      <p:sp>
        <p:nvSpPr>
          <p:cNvPr id="5" name="Content Placeholder 4"/>
          <p:cNvSpPr>
            <a:spLocks noGrp="1"/>
          </p:cNvSpPr>
          <p:nvPr>
            <p:ph sz="half" idx="1"/>
          </p:nvPr>
        </p:nvSpPr>
        <p:spPr/>
        <p:txBody>
          <a:bodyPr/>
          <a:lstStyle/>
          <a:p>
            <a:r>
              <a:rPr lang="en-US" dirty="0" smtClean="0"/>
              <a:t>Hands-on training</a:t>
            </a:r>
          </a:p>
          <a:p>
            <a:endParaRPr lang="en-US" dirty="0"/>
          </a:p>
          <a:p>
            <a:r>
              <a:rPr lang="en-US" dirty="0" smtClean="0"/>
              <a:t>New perspectives</a:t>
            </a:r>
          </a:p>
          <a:p>
            <a:endParaRPr lang="en-US" dirty="0"/>
          </a:p>
          <a:p>
            <a:r>
              <a:rPr lang="en-US" dirty="0" smtClean="0"/>
              <a:t>Safe training</a:t>
            </a:r>
            <a:endParaRPr lang="en-US" dirty="0"/>
          </a:p>
        </p:txBody>
      </p:sp>
    </p:spTree>
    <p:extLst>
      <p:ext uri="{BB962C8B-B14F-4D97-AF65-F5344CB8AC3E}">
        <p14:creationId xmlns:p14="http://schemas.microsoft.com/office/powerpoint/2010/main" val="8417793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Hands-on Training</a:t>
            </a:r>
            <a:endParaRPr lang="en-US" dirty="0"/>
          </a:p>
        </p:txBody>
      </p:sp>
      <p:sp>
        <p:nvSpPr>
          <p:cNvPr id="3" name="Content Placeholder 2"/>
          <p:cNvSpPr>
            <a:spLocks noGrp="1"/>
          </p:cNvSpPr>
          <p:nvPr>
            <p:ph idx="1"/>
          </p:nvPr>
        </p:nvSpPr>
        <p:spPr/>
        <p:txBody>
          <a:bodyPr>
            <a:noAutofit/>
          </a:bodyPr>
          <a:lstStyle/>
          <a:p>
            <a:r>
              <a:rPr lang="en-US" dirty="0" smtClean="0"/>
              <a:t>Gain experience in controlled environment</a:t>
            </a:r>
          </a:p>
          <a:p>
            <a:pPr marL="114300" indent="0">
              <a:buNone/>
            </a:pPr>
            <a:endParaRPr lang="en-US" dirty="0" smtClean="0"/>
          </a:p>
          <a:p>
            <a:r>
              <a:rPr lang="en-US" dirty="0"/>
              <a:t>“Participants reported that they learned better, enjoyed the experience more, and thought the virtual teacher was more credible in VR than in video”(</a:t>
            </a:r>
            <a:r>
              <a:rPr lang="en-US" dirty="0" err="1"/>
              <a:t>Bailenson</a:t>
            </a:r>
            <a:r>
              <a:rPr lang="en-US" dirty="0"/>
              <a:t> et al, </a:t>
            </a:r>
            <a:r>
              <a:rPr lang="en-US" dirty="0" err="1"/>
              <a:t>n.d.</a:t>
            </a:r>
            <a:r>
              <a:rPr lang="en-US" dirty="0"/>
              <a:t>)</a:t>
            </a:r>
            <a:endParaRPr lang="en-US" dirty="0"/>
          </a:p>
        </p:txBody>
      </p:sp>
    </p:spTree>
    <p:extLst>
      <p:ext uri="{BB962C8B-B14F-4D97-AF65-F5344CB8AC3E}">
        <p14:creationId xmlns:p14="http://schemas.microsoft.com/office/powerpoint/2010/main" val="259698394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New Perspective</a:t>
            </a:r>
            <a:endParaRPr lang="en-US" dirty="0"/>
          </a:p>
        </p:txBody>
      </p:sp>
      <p:sp>
        <p:nvSpPr>
          <p:cNvPr id="3" name="Content Placeholder 2"/>
          <p:cNvSpPr>
            <a:spLocks noGrp="1"/>
          </p:cNvSpPr>
          <p:nvPr>
            <p:ph sz="half" idx="1"/>
          </p:nvPr>
        </p:nvSpPr>
        <p:spPr/>
        <p:txBody>
          <a:bodyPr/>
          <a:lstStyle/>
          <a:p>
            <a:r>
              <a:rPr lang="en-US" dirty="0" smtClean="0"/>
              <a:t>Virtual gorilla exhibit</a:t>
            </a:r>
          </a:p>
          <a:p>
            <a:pPr lvl="1"/>
            <a:r>
              <a:rPr lang="en-US" dirty="0" smtClean="0"/>
              <a:t>View gorilla behavior first-hand</a:t>
            </a:r>
          </a:p>
          <a:p>
            <a:pPr lvl="1"/>
            <a:r>
              <a:rPr lang="en-US" dirty="0" smtClean="0"/>
              <a:t>See facial expressions</a:t>
            </a:r>
          </a:p>
          <a:p>
            <a:pPr lvl="1"/>
            <a:r>
              <a:rPr lang="en-US" dirty="0" smtClean="0"/>
              <a:t>Interact with gorillas</a:t>
            </a:r>
            <a:endParaRPr lang="en-US" dirty="0"/>
          </a:p>
        </p:txBody>
      </p:sp>
      <p:pic>
        <p:nvPicPr>
          <p:cNvPr id="5" name="Picture 2" descr="http://people.cs.vt.edu/~bowman/images/gorillas.jpg"/>
          <p:cNvPicPr>
            <a:picLocks noGrp="1" noChangeAspect="1" noChangeArrowheads="1"/>
          </p:cNvPicPr>
          <p:nvPr>
            <p:ph sz="half" idx="2"/>
          </p:nvPr>
        </p:nvPicPr>
        <p:blipFill>
          <a:blip r:embed="rId2" cstate="print"/>
          <a:srcRect/>
          <a:stretch>
            <a:fillRect/>
          </a:stretch>
        </p:blipFill>
        <p:spPr bwMode="auto">
          <a:xfrm>
            <a:off x="4986337" y="2613025"/>
            <a:ext cx="3362325" cy="2619375"/>
          </a:xfrm>
          <a:prstGeom prst="rect">
            <a:avLst/>
          </a:prstGeom>
          <a:noFill/>
        </p:spPr>
      </p:pic>
      <p:sp>
        <p:nvSpPr>
          <p:cNvPr id="6" name="Rectangle 5"/>
          <p:cNvSpPr/>
          <p:nvPr/>
        </p:nvSpPr>
        <p:spPr>
          <a:xfrm>
            <a:off x="6629400" y="5257800"/>
            <a:ext cx="1712328" cy="276999"/>
          </a:xfrm>
          <a:prstGeom prst="rect">
            <a:avLst/>
          </a:prstGeom>
        </p:spPr>
        <p:txBody>
          <a:bodyPr wrap="none">
            <a:spAutoFit/>
          </a:bodyPr>
          <a:lstStyle/>
          <a:p>
            <a:r>
              <a:rPr lang="en-US" sz="1200" dirty="0" smtClean="0"/>
              <a:t>Image: (Virtual</a:t>
            </a:r>
            <a:r>
              <a:rPr lang="en-US" sz="1200" dirty="0"/>
              <a:t>, </a:t>
            </a:r>
            <a:r>
              <a:rPr lang="en-US" sz="1200" dirty="0" err="1"/>
              <a:t>n.d.</a:t>
            </a:r>
            <a:r>
              <a:rPr lang="en-US" sz="1200" dirty="0"/>
              <a:t>)</a:t>
            </a:r>
            <a:endParaRPr lang="en-US" sz="1200" dirty="0"/>
          </a:p>
        </p:txBody>
      </p:sp>
    </p:spTree>
    <p:extLst>
      <p:ext uri="{BB962C8B-B14F-4D97-AF65-F5344CB8AC3E}">
        <p14:creationId xmlns:p14="http://schemas.microsoft.com/office/powerpoint/2010/main" val="40202559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3" name="Content Placeholder 2"/>
          <p:cNvSpPr>
            <a:spLocks noGrp="1"/>
          </p:cNvSpPr>
          <p:nvPr>
            <p:ph idx="1"/>
          </p:nvPr>
        </p:nvSpPr>
        <p:spPr/>
        <p:txBody>
          <a:bodyPr/>
          <a:lstStyle/>
          <a:p>
            <a:r>
              <a:rPr lang="en-US" dirty="0" smtClean="0"/>
              <a:t>Virtual </a:t>
            </a:r>
            <a:r>
              <a:rPr lang="en-US" dirty="0" smtClean="0"/>
              <a:t>reality</a:t>
            </a:r>
          </a:p>
          <a:p>
            <a:pPr lvl="1"/>
            <a:r>
              <a:rPr lang="en-US" dirty="0" smtClean="0"/>
              <a:t>An </a:t>
            </a:r>
            <a:r>
              <a:rPr lang="en-US" dirty="0" smtClean="0"/>
              <a:t>advanced form of human-computer interfaces that will immerse the user in a computer-generated world that allows user interaction</a:t>
            </a:r>
            <a:endParaRPr lang="en-US" dirty="0"/>
          </a:p>
        </p:txBody>
      </p:sp>
    </p:spTree>
    <p:extLst>
      <p:ext uri="{BB962C8B-B14F-4D97-AF65-F5344CB8AC3E}">
        <p14:creationId xmlns:p14="http://schemas.microsoft.com/office/powerpoint/2010/main" val="132059749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New Perspective</a:t>
            </a:r>
            <a:endParaRPr lang="en-US" dirty="0"/>
          </a:p>
        </p:txBody>
      </p:sp>
      <p:sp>
        <p:nvSpPr>
          <p:cNvPr id="3" name="Content Placeholder 2"/>
          <p:cNvSpPr>
            <a:spLocks noGrp="1"/>
          </p:cNvSpPr>
          <p:nvPr>
            <p:ph sz="half" idx="1"/>
          </p:nvPr>
        </p:nvSpPr>
        <p:spPr/>
        <p:txBody>
          <a:bodyPr/>
          <a:lstStyle/>
          <a:p>
            <a:r>
              <a:rPr lang="en-US" dirty="0" smtClean="0"/>
              <a:t>Space simulations</a:t>
            </a:r>
          </a:p>
          <a:p>
            <a:pPr lvl="1"/>
            <a:r>
              <a:rPr lang="en-US" dirty="0" smtClean="0"/>
              <a:t>Explore galaxies</a:t>
            </a:r>
          </a:p>
          <a:p>
            <a:pPr lvl="1"/>
            <a:r>
              <a:rPr lang="en-US" dirty="0" smtClean="0"/>
              <a:t>Understand relations between bodies in space</a:t>
            </a:r>
            <a:endParaRPr lang="en-US" dirty="0"/>
          </a:p>
        </p:txBody>
      </p:sp>
      <p:pic>
        <p:nvPicPr>
          <p:cNvPr id="5" name="Picture 2" descr="http://ubuntu.allmyapps.com/data/o/p/openuniverse-openuniverse-space-simulator/UBUNTU-9.04/OpenUniverse_space_simulator_screenshot.png"/>
          <p:cNvPicPr>
            <a:picLocks noGrp="1" noChangeAspect="1" noChangeArrowheads="1"/>
          </p:cNvPicPr>
          <p:nvPr>
            <p:ph sz="half" idx="2"/>
          </p:nvPr>
        </p:nvPicPr>
        <p:blipFill>
          <a:blip r:embed="rId2" cstate="print"/>
          <a:srcRect/>
          <a:stretch>
            <a:fillRect/>
          </a:stretch>
        </p:blipFill>
        <p:spPr bwMode="auto">
          <a:xfrm>
            <a:off x="4648200" y="2341446"/>
            <a:ext cx="4038600" cy="3162534"/>
          </a:xfrm>
          <a:prstGeom prst="rect">
            <a:avLst/>
          </a:prstGeom>
          <a:noFill/>
        </p:spPr>
      </p:pic>
      <p:sp>
        <p:nvSpPr>
          <p:cNvPr id="6" name="Rectangle 5"/>
          <p:cNvSpPr/>
          <p:nvPr/>
        </p:nvSpPr>
        <p:spPr>
          <a:xfrm>
            <a:off x="6934200" y="5562600"/>
            <a:ext cx="1782860" cy="276999"/>
          </a:xfrm>
          <a:prstGeom prst="rect">
            <a:avLst/>
          </a:prstGeom>
        </p:spPr>
        <p:txBody>
          <a:bodyPr wrap="none">
            <a:spAutoFit/>
          </a:bodyPr>
          <a:lstStyle/>
          <a:p>
            <a:r>
              <a:rPr lang="en-US" sz="1200" dirty="0" smtClean="0"/>
              <a:t>Image: (Explore</a:t>
            </a:r>
            <a:r>
              <a:rPr lang="en-US" sz="1200" dirty="0"/>
              <a:t>, </a:t>
            </a:r>
            <a:r>
              <a:rPr lang="en-US" sz="1200" dirty="0" err="1"/>
              <a:t>n.d.</a:t>
            </a:r>
            <a:r>
              <a:rPr lang="en-US" sz="1200" dirty="0"/>
              <a:t>)</a:t>
            </a:r>
            <a:endParaRPr lang="en-US" sz="1200" dirty="0"/>
          </a:p>
        </p:txBody>
      </p:sp>
    </p:spTree>
    <p:extLst>
      <p:ext uri="{BB962C8B-B14F-4D97-AF65-F5344CB8AC3E}">
        <p14:creationId xmlns:p14="http://schemas.microsoft.com/office/powerpoint/2010/main" val="94158798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Safe Training</a:t>
            </a:r>
            <a:endParaRPr lang="en-US" dirty="0"/>
          </a:p>
        </p:txBody>
      </p:sp>
      <p:sp>
        <p:nvSpPr>
          <p:cNvPr id="3" name="Content Placeholder 2"/>
          <p:cNvSpPr>
            <a:spLocks noGrp="1"/>
          </p:cNvSpPr>
          <p:nvPr>
            <p:ph idx="1"/>
          </p:nvPr>
        </p:nvSpPr>
        <p:spPr/>
        <p:txBody>
          <a:bodyPr>
            <a:normAutofit/>
          </a:bodyPr>
          <a:lstStyle/>
          <a:p>
            <a:pPr>
              <a:lnSpc>
                <a:spcPct val="200000"/>
              </a:lnSpc>
            </a:pPr>
            <a:r>
              <a:rPr lang="en-US" dirty="0"/>
              <a:t>Eliminates risk </a:t>
            </a:r>
          </a:p>
          <a:p>
            <a:pPr>
              <a:lnSpc>
                <a:spcPct val="200000"/>
              </a:lnSpc>
            </a:pPr>
            <a:r>
              <a:rPr lang="en-US" dirty="0"/>
              <a:t>Reset tests quickly</a:t>
            </a:r>
          </a:p>
          <a:p>
            <a:pPr>
              <a:lnSpc>
                <a:spcPct val="200000"/>
              </a:lnSpc>
            </a:pPr>
            <a:r>
              <a:rPr lang="en-US" dirty="0"/>
              <a:t>Easily create multiple scenarios</a:t>
            </a:r>
          </a:p>
          <a:p>
            <a:pPr>
              <a:lnSpc>
                <a:spcPct val="200000"/>
              </a:lnSpc>
            </a:pPr>
            <a:r>
              <a:rPr lang="en-US" dirty="0"/>
              <a:t>Review performance</a:t>
            </a:r>
          </a:p>
          <a:p>
            <a:endParaRPr lang="en-US" dirty="0"/>
          </a:p>
        </p:txBody>
      </p:sp>
    </p:spTree>
    <p:extLst>
      <p:ext uri="{BB962C8B-B14F-4D97-AF65-F5344CB8AC3E}">
        <p14:creationId xmlns:p14="http://schemas.microsoft.com/office/powerpoint/2010/main" val="28179396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Safe Training</a:t>
            </a:r>
            <a:endParaRPr lang="en-US" dirty="0"/>
          </a:p>
        </p:txBody>
      </p:sp>
      <p:sp>
        <p:nvSpPr>
          <p:cNvPr id="3" name="Content Placeholder 2"/>
          <p:cNvSpPr>
            <a:spLocks noGrp="1"/>
          </p:cNvSpPr>
          <p:nvPr>
            <p:ph sz="half" idx="1"/>
          </p:nvPr>
        </p:nvSpPr>
        <p:spPr/>
        <p:txBody>
          <a:bodyPr/>
          <a:lstStyle/>
          <a:p>
            <a:r>
              <a:rPr lang="en-US" dirty="0" smtClean="0"/>
              <a:t>Military simulations</a:t>
            </a:r>
            <a:endParaRPr lang="en-US" dirty="0"/>
          </a:p>
        </p:txBody>
      </p:sp>
      <p:pic>
        <p:nvPicPr>
          <p:cNvPr id="6" name="Picture 2" descr="http://www.nationaldefensemagazine.org/archive/2012/December/PublishingImages/training_dan.jpg"/>
          <p:cNvPicPr>
            <a:picLocks noGrp="1" noChangeAspect="1" noChangeArrowheads="1"/>
          </p:cNvPicPr>
          <p:nvPr>
            <p:ph sz="half" idx="2"/>
          </p:nvPr>
        </p:nvPicPr>
        <p:blipFill>
          <a:blip r:embed="rId2" cstate="print"/>
          <a:srcRect/>
          <a:stretch>
            <a:fillRect/>
          </a:stretch>
        </p:blipFill>
        <p:spPr bwMode="auto">
          <a:xfrm>
            <a:off x="4648200" y="2460740"/>
            <a:ext cx="4038600" cy="2923946"/>
          </a:xfrm>
          <a:prstGeom prst="rect">
            <a:avLst/>
          </a:prstGeom>
          <a:noFill/>
        </p:spPr>
      </p:pic>
      <p:sp>
        <p:nvSpPr>
          <p:cNvPr id="7" name="Rectangle 6"/>
          <p:cNvSpPr/>
          <p:nvPr/>
        </p:nvSpPr>
        <p:spPr>
          <a:xfrm>
            <a:off x="6858000" y="5410200"/>
            <a:ext cx="1856598" cy="276999"/>
          </a:xfrm>
          <a:prstGeom prst="rect">
            <a:avLst/>
          </a:prstGeom>
        </p:spPr>
        <p:txBody>
          <a:bodyPr wrap="none">
            <a:spAutoFit/>
          </a:bodyPr>
          <a:lstStyle/>
          <a:p>
            <a:r>
              <a:rPr lang="en-US" sz="1200" dirty="0" smtClean="0"/>
              <a:t>Image: (Parsons</a:t>
            </a:r>
            <a:r>
              <a:rPr lang="en-US" sz="1200" dirty="0"/>
              <a:t>, 2012)</a:t>
            </a:r>
            <a:endParaRPr lang="en-US" sz="1200" dirty="0"/>
          </a:p>
        </p:txBody>
      </p:sp>
    </p:spTree>
    <p:extLst>
      <p:ext uri="{BB962C8B-B14F-4D97-AF65-F5344CB8AC3E}">
        <p14:creationId xmlns:p14="http://schemas.microsoft.com/office/powerpoint/2010/main" val="10254074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Safe training</a:t>
            </a:r>
            <a:endParaRPr lang="en-US" dirty="0"/>
          </a:p>
        </p:txBody>
      </p:sp>
      <p:sp>
        <p:nvSpPr>
          <p:cNvPr id="3" name="Content Placeholder 2"/>
          <p:cNvSpPr>
            <a:spLocks noGrp="1"/>
          </p:cNvSpPr>
          <p:nvPr>
            <p:ph sz="half" idx="1"/>
          </p:nvPr>
        </p:nvSpPr>
        <p:spPr/>
        <p:txBody>
          <a:bodyPr/>
          <a:lstStyle/>
          <a:p>
            <a:r>
              <a:rPr lang="en-US" dirty="0" smtClean="0"/>
              <a:t>Surgical simulations</a:t>
            </a:r>
            <a:endParaRPr lang="en-US" dirty="0"/>
          </a:p>
        </p:txBody>
      </p:sp>
      <p:pic>
        <p:nvPicPr>
          <p:cNvPr id="5" name="Picture 2" descr="http://lsro.epfl.ch/files/content/sites/lsro/files/shared/MEDICAL/Simulators/medical_laparoscopy.png"/>
          <p:cNvPicPr>
            <a:picLocks noGrp="1" noChangeAspect="1" noChangeArrowheads="1"/>
          </p:cNvPicPr>
          <p:nvPr>
            <p:ph sz="half" idx="2"/>
          </p:nvPr>
        </p:nvPicPr>
        <p:blipFill>
          <a:blip r:embed="rId2" cstate="print"/>
          <a:srcRect/>
          <a:stretch>
            <a:fillRect/>
          </a:stretch>
        </p:blipFill>
        <p:spPr bwMode="auto">
          <a:xfrm>
            <a:off x="4648200" y="2511895"/>
            <a:ext cx="4038600" cy="2821635"/>
          </a:xfrm>
          <a:prstGeom prst="rect">
            <a:avLst/>
          </a:prstGeom>
          <a:noFill/>
        </p:spPr>
      </p:pic>
      <p:sp>
        <p:nvSpPr>
          <p:cNvPr id="6" name="Rectangle 5"/>
          <p:cNvSpPr/>
          <p:nvPr/>
        </p:nvSpPr>
        <p:spPr>
          <a:xfrm>
            <a:off x="6781800" y="5410200"/>
            <a:ext cx="1832553" cy="276999"/>
          </a:xfrm>
          <a:prstGeom prst="rect">
            <a:avLst/>
          </a:prstGeom>
        </p:spPr>
        <p:txBody>
          <a:bodyPr wrap="none">
            <a:spAutoFit/>
          </a:bodyPr>
          <a:lstStyle/>
          <a:p>
            <a:r>
              <a:rPr lang="en-US" sz="1200" dirty="0" smtClean="0"/>
              <a:t>Image: (Surgical</a:t>
            </a:r>
            <a:r>
              <a:rPr lang="en-US" sz="1200" dirty="0"/>
              <a:t>, </a:t>
            </a:r>
            <a:r>
              <a:rPr lang="en-US" sz="1200" dirty="0" err="1"/>
              <a:t>n.d.</a:t>
            </a:r>
            <a:r>
              <a:rPr lang="en-US" sz="1200" dirty="0"/>
              <a:t>)</a:t>
            </a:r>
            <a:endParaRPr lang="en-US" sz="1200" dirty="0"/>
          </a:p>
        </p:txBody>
      </p:sp>
    </p:spTree>
    <p:extLst>
      <p:ext uri="{BB962C8B-B14F-4D97-AF65-F5344CB8AC3E}">
        <p14:creationId xmlns:p14="http://schemas.microsoft.com/office/powerpoint/2010/main" val="105007506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Business</a:t>
            </a:r>
            <a:endParaRPr lang="en-US" dirty="0"/>
          </a:p>
        </p:txBody>
      </p:sp>
    </p:spTree>
    <p:extLst>
      <p:ext uri="{BB962C8B-B14F-4D97-AF65-F5344CB8AC3E}">
        <p14:creationId xmlns:p14="http://schemas.microsoft.com/office/powerpoint/2010/main" val="306920986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Cost Savings</a:t>
            </a:r>
          </a:p>
        </p:txBody>
      </p:sp>
      <p:sp>
        <p:nvSpPr>
          <p:cNvPr id="3" name="Content Placeholder 2"/>
          <p:cNvSpPr>
            <a:spLocks noGrp="1"/>
          </p:cNvSpPr>
          <p:nvPr>
            <p:ph sz="half" idx="1"/>
          </p:nvPr>
        </p:nvSpPr>
        <p:spPr/>
        <p:txBody>
          <a:bodyPr/>
          <a:lstStyle/>
          <a:p>
            <a:r>
              <a:rPr lang="en-US" sz="2800" dirty="0"/>
              <a:t>Cost to build virtual reality </a:t>
            </a:r>
            <a:r>
              <a:rPr lang="en-US" sz="2800" dirty="0" smtClean="0"/>
              <a:t>lab: </a:t>
            </a:r>
            <a:r>
              <a:rPr lang="en-US" sz="2800" dirty="0"/>
              <a:t>$</a:t>
            </a:r>
            <a:r>
              <a:rPr lang="en-US" sz="2800" dirty="0" smtClean="0"/>
              <a:t>2,000,000 (Hannah, 2007)</a:t>
            </a:r>
            <a:endParaRPr lang="en-US" sz="2800" dirty="0" smtClean="0"/>
          </a:p>
          <a:p>
            <a:r>
              <a:rPr lang="en-US" sz="2800" dirty="0"/>
              <a:t>Cost to use lab for the </a:t>
            </a:r>
            <a:r>
              <a:rPr lang="en-US" sz="2800" dirty="0" smtClean="0"/>
              <a:t>day: </a:t>
            </a:r>
            <a:r>
              <a:rPr lang="en-US" sz="2800" dirty="0"/>
              <a:t>$</a:t>
            </a:r>
            <a:r>
              <a:rPr lang="en-US" sz="2800" dirty="0" smtClean="0"/>
              <a:t>1,000 (Hannah, 2007)</a:t>
            </a:r>
            <a:endParaRPr lang="en-US" sz="2800" dirty="0"/>
          </a:p>
          <a:p>
            <a:endParaRPr lang="en-US" dirty="0"/>
          </a:p>
          <a:p>
            <a:endParaRPr lang="en-US" dirty="0"/>
          </a:p>
        </p:txBody>
      </p:sp>
      <p:graphicFrame>
        <p:nvGraphicFramePr>
          <p:cNvPr id="6" name="Content Placeholder 5"/>
          <p:cNvGraphicFramePr>
            <a:graphicFrameLocks noGrp="1"/>
          </p:cNvGraphicFramePr>
          <p:nvPr>
            <p:ph sz="half" idx="2"/>
          </p:nvPr>
        </p:nvGraphicFramePr>
        <p:xfrm>
          <a:off x="4648200" y="1719263"/>
          <a:ext cx="4038600" cy="44069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94997045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Cost </a:t>
            </a:r>
            <a:r>
              <a:rPr lang="en-US" dirty="0" smtClean="0"/>
              <a:t>Savings</a:t>
            </a:r>
            <a:endParaRPr lang="en-US" dirty="0"/>
          </a:p>
        </p:txBody>
      </p:sp>
      <p:sp>
        <p:nvSpPr>
          <p:cNvPr id="3" name="Content Placeholder 2"/>
          <p:cNvSpPr>
            <a:spLocks noGrp="1"/>
          </p:cNvSpPr>
          <p:nvPr>
            <p:ph sz="half" idx="1"/>
          </p:nvPr>
        </p:nvSpPr>
        <p:spPr/>
        <p:txBody>
          <a:bodyPr>
            <a:normAutofit/>
          </a:bodyPr>
          <a:lstStyle/>
          <a:p>
            <a:r>
              <a:rPr lang="en-US" sz="2800" dirty="0"/>
              <a:t>Navy saves nearly $115,000 for every 12 patients treated using Virtual </a:t>
            </a:r>
            <a:r>
              <a:rPr lang="en-US" sz="2800" dirty="0" smtClean="0"/>
              <a:t>Reality (Wood, 2009)</a:t>
            </a:r>
            <a:endParaRPr lang="en-US" sz="2800" dirty="0"/>
          </a:p>
        </p:txBody>
      </p:sp>
      <p:pic>
        <p:nvPicPr>
          <p:cNvPr id="7" name="Content Placeholder 6"/>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4648200" y="2108840"/>
            <a:ext cx="4038600" cy="3627746"/>
          </a:xfrm>
        </p:spPr>
      </p:pic>
      <p:sp>
        <p:nvSpPr>
          <p:cNvPr id="5" name="Rectangle 4"/>
          <p:cNvSpPr/>
          <p:nvPr/>
        </p:nvSpPr>
        <p:spPr>
          <a:xfrm>
            <a:off x="6934200" y="5827757"/>
            <a:ext cx="1755609" cy="276999"/>
          </a:xfrm>
          <a:prstGeom prst="rect">
            <a:avLst/>
          </a:prstGeom>
        </p:spPr>
        <p:txBody>
          <a:bodyPr wrap="none">
            <a:spAutoFit/>
          </a:bodyPr>
          <a:lstStyle/>
          <a:p>
            <a:r>
              <a:rPr lang="en-US" sz="1200" dirty="0" smtClean="0"/>
              <a:t>Image: (</a:t>
            </a:r>
            <a:r>
              <a:rPr lang="en-US" sz="1200" dirty="0" err="1" smtClean="0"/>
              <a:t>Jardin</a:t>
            </a:r>
            <a:r>
              <a:rPr lang="en-US" sz="1200" dirty="0" smtClean="0"/>
              <a:t>, </a:t>
            </a:r>
            <a:r>
              <a:rPr lang="en-US" sz="1200" dirty="0" smtClean="0"/>
              <a:t>2005)</a:t>
            </a:r>
            <a:endParaRPr lang="en-US" sz="1200" dirty="0"/>
          </a:p>
        </p:txBody>
      </p:sp>
    </p:spTree>
    <p:extLst>
      <p:ext uri="{BB962C8B-B14F-4D97-AF65-F5344CB8AC3E}">
        <p14:creationId xmlns:p14="http://schemas.microsoft.com/office/powerpoint/2010/main" val="170505780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Cost </a:t>
            </a:r>
            <a:r>
              <a:rPr lang="en-US" dirty="0" smtClean="0"/>
              <a:t>Savings</a:t>
            </a:r>
            <a:endParaRPr lang="en-US" dirty="0"/>
          </a:p>
        </p:txBody>
      </p:sp>
      <p:sp>
        <p:nvSpPr>
          <p:cNvPr id="3" name="Content Placeholder 2"/>
          <p:cNvSpPr>
            <a:spLocks noGrp="1"/>
          </p:cNvSpPr>
          <p:nvPr>
            <p:ph sz="half" idx="1"/>
          </p:nvPr>
        </p:nvSpPr>
        <p:spPr/>
        <p:txBody>
          <a:bodyPr/>
          <a:lstStyle/>
          <a:p>
            <a:r>
              <a:rPr lang="en-US" dirty="0"/>
              <a:t>“The cost of a virtual event compared with a physical one is close to 90 per cent less”(</a:t>
            </a:r>
            <a:r>
              <a:rPr lang="en-US" dirty="0" err="1"/>
              <a:t>Southan</a:t>
            </a:r>
            <a:r>
              <a:rPr lang="en-US" dirty="0"/>
              <a:t>, 2011</a:t>
            </a:r>
            <a:r>
              <a:rPr lang="en-US" dirty="0" smtClean="0"/>
              <a:t>)</a:t>
            </a:r>
            <a:endParaRPr lang="en-US" dirty="0"/>
          </a:p>
        </p:txBody>
      </p:sp>
      <p:pic>
        <p:nvPicPr>
          <p:cNvPr id="7" name="Content Placeholder 6"/>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4648200" y="2304325"/>
            <a:ext cx="4038600" cy="3236776"/>
          </a:xfrm>
        </p:spPr>
      </p:pic>
      <p:sp>
        <p:nvSpPr>
          <p:cNvPr id="5" name="Rectangle 4"/>
          <p:cNvSpPr/>
          <p:nvPr/>
        </p:nvSpPr>
        <p:spPr>
          <a:xfrm>
            <a:off x="7162800" y="5562600"/>
            <a:ext cx="1495922" cy="276999"/>
          </a:xfrm>
          <a:prstGeom prst="rect">
            <a:avLst/>
          </a:prstGeom>
        </p:spPr>
        <p:txBody>
          <a:bodyPr wrap="none">
            <a:spAutoFit/>
          </a:bodyPr>
          <a:lstStyle/>
          <a:p>
            <a:r>
              <a:rPr lang="en-US" sz="1200" dirty="0" smtClean="0"/>
              <a:t>Image: (Hill</a:t>
            </a:r>
            <a:r>
              <a:rPr lang="en-US" sz="1200" dirty="0" smtClean="0"/>
              <a:t>, </a:t>
            </a:r>
            <a:r>
              <a:rPr lang="en-US" sz="1200" dirty="0" smtClean="0"/>
              <a:t>2013)</a:t>
            </a:r>
            <a:endParaRPr lang="en-US" sz="1200" dirty="0"/>
          </a:p>
        </p:txBody>
      </p:sp>
    </p:spTree>
    <p:extLst>
      <p:ext uri="{BB962C8B-B14F-4D97-AF65-F5344CB8AC3E}">
        <p14:creationId xmlns:p14="http://schemas.microsoft.com/office/powerpoint/2010/main" val="146991822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Potential Increased Profits</a:t>
            </a:r>
            <a:endParaRPr lang="en-US" dirty="0"/>
          </a:p>
        </p:txBody>
      </p:sp>
      <p:sp>
        <p:nvSpPr>
          <p:cNvPr id="3" name="Content Placeholder 2"/>
          <p:cNvSpPr>
            <a:spLocks noGrp="1"/>
          </p:cNvSpPr>
          <p:nvPr>
            <p:ph sz="half" idx="1"/>
          </p:nvPr>
        </p:nvSpPr>
        <p:spPr/>
        <p:txBody>
          <a:bodyPr/>
          <a:lstStyle/>
          <a:p>
            <a:r>
              <a:rPr lang="en-US" dirty="0" smtClean="0"/>
              <a:t>Better training from virtual </a:t>
            </a:r>
            <a:r>
              <a:rPr lang="en-US" dirty="0" smtClean="0"/>
              <a:t>reality (HPINNOVATIONS, 2011)</a:t>
            </a:r>
          </a:p>
          <a:p>
            <a:pPr marL="114300" indent="0">
              <a:buNone/>
            </a:pPr>
            <a:endParaRPr lang="en-US" dirty="0" smtClean="0"/>
          </a:p>
          <a:p>
            <a:r>
              <a:rPr lang="en-US" dirty="0" smtClean="0"/>
              <a:t>Testing for </a:t>
            </a:r>
            <a:r>
              <a:rPr lang="en-US" dirty="0" smtClean="0"/>
              <a:t>oil (Hannah, 2007)</a:t>
            </a:r>
            <a:endParaRPr lang="en-US" dirty="0"/>
          </a:p>
        </p:txBody>
      </p:sp>
      <p:pic>
        <p:nvPicPr>
          <p:cNvPr id="7" name="Content Placeholder 6"/>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4669587" y="1828373"/>
            <a:ext cx="3995825" cy="4188680"/>
          </a:xfrm>
        </p:spPr>
      </p:pic>
      <p:sp>
        <p:nvSpPr>
          <p:cNvPr id="5" name="Rectangle 4"/>
          <p:cNvSpPr/>
          <p:nvPr/>
        </p:nvSpPr>
        <p:spPr>
          <a:xfrm>
            <a:off x="6934200" y="6096000"/>
            <a:ext cx="1693092" cy="276999"/>
          </a:xfrm>
          <a:prstGeom prst="rect">
            <a:avLst/>
          </a:prstGeom>
        </p:spPr>
        <p:txBody>
          <a:bodyPr wrap="none">
            <a:spAutoFit/>
          </a:bodyPr>
          <a:lstStyle/>
          <a:p>
            <a:r>
              <a:rPr lang="en-US" sz="1200" dirty="0" smtClean="0"/>
              <a:t>Image: (</a:t>
            </a:r>
            <a:r>
              <a:rPr lang="en-US" sz="1200" dirty="0" err="1" smtClean="0"/>
              <a:t>Beciri</a:t>
            </a:r>
            <a:r>
              <a:rPr lang="en-US" sz="1200" dirty="0" smtClean="0"/>
              <a:t>, </a:t>
            </a:r>
            <a:r>
              <a:rPr lang="en-US" sz="1200" dirty="0" smtClean="0"/>
              <a:t>2012)</a:t>
            </a:r>
            <a:endParaRPr lang="en-US" sz="1200" dirty="0"/>
          </a:p>
        </p:txBody>
      </p:sp>
    </p:spTree>
    <p:extLst>
      <p:ext uri="{BB962C8B-B14F-4D97-AF65-F5344CB8AC3E}">
        <p14:creationId xmlns:p14="http://schemas.microsoft.com/office/powerpoint/2010/main" val="22801384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Cost of Systems</a:t>
            </a:r>
            <a:endParaRPr lang="en-US" dirty="0"/>
          </a:p>
        </p:txBody>
      </p:sp>
      <p:sp>
        <p:nvSpPr>
          <p:cNvPr id="3" name="Content Placeholder 2"/>
          <p:cNvSpPr>
            <a:spLocks noGrp="1"/>
          </p:cNvSpPr>
          <p:nvPr>
            <p:ph sz="half" idx="1"/>
          </p:nvPr>
        </p:nvSpPr>
        <p:spPr/>
        <p:txBody>
          <a:bodyPr/>
          <a:lstStyle/>
          <a:p>
            <a:r>
              <a:rPr lang="en-US" dirty="0"/>
              <a:t>CAVE : $</a:t>
            </a:r>
            <a:r>
              <a:rPr lang="en-US" dirty="0" smtClean="0"/>
              <a:t>500,000 (Welcome, 2013)</a:t>
            </a:r>
          </a:p>
          <a:p>
            <a:pPr marL="114300" indent="0">
              <a:buNone/>
            </a:pPr>
            <a:endParaRPr lang="en-US" dirty="0"/>
          </a:p>
          <a:p>
            <a:r>
              <a:rPr lang="en-US" dirty="0"/>
              <a:t>Oculus projected under $</a:t>
            </a:r>
            <a:r>
              <a:rPr lang="en-US" dirty="0" smtClean="0"/>
              <a:t>300 (Jackson, 2013)</a:t>
            </a:r>
            <a:endParaRPr lang="en-US" dirty="0"/>
          </a:p>
        </p:txBody>
      </p:sp>
      <p:pic>
        <p:nvPicPr>
          <p:cNvPr id="7" name="Content Placeholder 6"/>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4648200" y="2573914"/>
            <a:ext cx="4038600" cy="2697597"/>
          </a:xfrm>
        </p:spPr>
      </p:pic>
      <p:sp>
        <p:nvSpPr>
          <p:cNvPr id="5" name="Rectangle 4"/>
          <p:cNvSpPr/>
          <p:nvPr/>
        </p:nvSpPr>
        <p:spPr>
          <a:xfrm>
            <a:off x="6629400" y="5334000"/>
            <a:ext cx="2057400" cy="276999"/>
          </a:xfrm>
          <a:prstGeom prst="rect">
            <a:avLst/>
          </a:prstGeom>
        </p:spPr>
        <p:txBody>
          <a:bodyPr wrap="square">
            <a:spAutoFit/>
          </a:bodyPr>
          <a:lstStyle/>
          <a:p>
            <a:r>
              <a:rPr lang="en-US" sz="1200" dirty="0" smtClean="0"/>
              <a:t>Image: (Welcome, 2013)</a:t>
            </a:r>
            <a:endParaRPr lang="en-US" sz="1200" dirty="0"/>
          </a:p>
        </p:txBody>
      </p:sp>
    </p:spTree>
    <p:extLst>
      <p:ext uri="{BB962C8B-B14F-4D97-AF65-F5344CB8AC3E}">
        <p14:creationId xmlns:p14="http://schemas.microsoft.com/office/powerpoint/2010/main" val="23441506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Thesis</a:t>
            </a:r>
            <a:endParaRPr lang="en-US" dirty="0"/>
          </a:p>
        </p:txBody>
      </p:sp>
      <p:sp>
        <p:nvSpPr>
          <p:cNvPr id="3" name="Content Placeholder 2"/>
          <p:cNvSpPr>
            <a:spLocks noGrp="1"/>
          </p:cNvSpPr>
          <p:nvPr>
            <p:ph idx="1"/>
          </p:nvPr>
        </p:nvSpPr>
        <p:spPr/>
        <p:txBody>
          <a:bodyPr>
            <a:normAutofit/>
          </a:bodyPr>
          <a:lstStyle/>
          <a:p>
            <a:r>
              <a:rPr lang="en-US" dirty="0" smtClean="0"/>
              <a:t>Virtual reality is an emergent technology that is bringing forth advancement to many fields such as psychology, education, medicine, and military in the form of simulations, providing realistic virtual environments for the user to experience.</a:t>
            </a:r>
            <a:endParaRPr lang="en-US" dirty="0"/>
          </a:p>
        </p:txBody>
      </p:sp>
    </p:spTree>
    <p:extLst>
      <p:ext uri="{BB962C8B-B14F-4D97-AF65-F5344CB8AC3E}">
        <p14:creationId xmlns:p14="http://schemas.microsoft.com/office/powerpoint/2010/main" val="198819730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Psychology</a:t>
            </a:r>
            <a:endParaRPr lang="en-US" dirty="0"/>
          </a:p>
        </p:txBody>
      </p:sp>
    </p:spTree>
    <p:extLst>
      <p:ext uri="{BB962C8B-B14F-4D97-AF65-F5344CB8AC3E}">
        <p14:creationId xmlns:p14="http://schemas.microsoft.com/office/powerpoint/2010/main" val="323348860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Treatment and Therapy</a:t>
            </a:r>
          </a:p>
        </p:txBody>
      </p:sp>
      <p:sp>
        <p:nvSpPr>
          <p:cNvPr id="3" name="Content Placeholder 2"/>
          <p:cNvSpPr>
            <a:spLocks noGrp="1"/>
          </p:cNvSpPr>
          <p:nvPr>
            <p:ph sz="half" idx="1"/>
          </p:nvPr>
        </p:nvSpPr>
        <p:spPr/>
        <p:txBody>
          <a:bodyPr>
            <a:normAutofit/>
          </a:bodyPr>
          <a:lstStyle/>
          <a:p>
            <a:r>
              <a:rPr lang="en-US" sz="2800" dirty="0" smtClean="0"/>
              <a:t>Posttraumatic Stress Disorder (PTSD</a:t>
            </a:r>
            <a:r>
              <a:rPr lang="en-US" sz="2800" dirty="0" smtClean="0"/>
              <a:t>) </a:t>
            </a:r>
            <a:r>
              <a:rPr lang="en-US" dirty="0"/>
              <a:t>(</a:t>
            </a:r>
            <a:r>
              <a:rPr lang="en-US" dirty="0" err="1"/>
              <a:t>McIlvaine</a:t>
            </a:r>
            <a:r>
              <a:rPr lang="en-US" dirty="0"/>
              <a:t>, R., 2011)</a:t>
            </a:r>
          </a:p>
          <a:p>
            <a:pPr lvl="1"/>
            <a:r>
              <a:rPr lang="en-US" sz="2800" dirty="0" smtClean="0"/>
              <a:t>Training</a:t>
            </a:r>
            <a:endParaRPr lang="en-US" sz="2800" dirty="0" smtClean="0"/>
          </a:p>
          <a:p>
            <a:pPr lvl="1"/>
            <a:r>
              <a:rPr lang="en-US" sz="2800" dirty="0" smtClean="0"/>
              <a:t>Desensitization</a:t>
            </a:r>
          </a:p>
          <a:p>
            <a:r>
              <a:rPr lang="en-US" sz="2800" dirty="0" smtClean="0"/>
              <a:t>Parkinson’s </a:t>
            </a:r>
            <a:r>
              <a:rPr lang="en-US" dirty="0"/>
              <a:t>(Elsevier Health Sciences, 2011, July 12)</a:t>
            </a:r>
          </a:p>
          <a:p>
            <a:endParaRPr lang="en-US" sz="2800" dirty="0"/>
          </a:p>
        </p:txBody>
      </p:sp>
      <p:sp>
        <p:nvSpPr>
          <p:cNvPr id="5" name="Rectangle 4"/>
          <p:cNvSpPr/>
          <p:nvPr/>
        </p:nvSpPr>
        <p:spPr>
          <a:xfrm>
            <a:off x="5962135" y="5268443"/>
            <a:ext cx="2547492" cy="461665"/>
          </a:xfrm>
          <a:prstGeom prst="rect">
            <a:avLst/>
          </a:prstGeom>
        </p:spPr>
        <p:txBody>
          <a:bodyPr wrap="none">
            <a:spAutoFit/>
          </a:bodyPr>
          <a:lstStyle/>
          <a:p>
            <a:r>
              <a:rPr lang="en-US" sz="1200" dirty="0" smtClean="0"/>
              <a:t>Image: (Virtual </a:t>
            </a:r>
            <a:r>
              <a:rPr lang="en-US" sz="1200" dirty="0"/>
              <a:t>reality aids, </a:t>
            </a:r>
            <a:r>
              <a:rPr lang="en-US" sz="1200" dirty="0" err="1"/>
              <a:t>n.d</a:t>
            </a:r>
            <a:r>
              <a:rPr lang="en-US" sz="1200" dirty="0" err="1" smtClean="0"/>
              <a:t>.</a:t>
            </a:r>
            <a:r>
              <a:rPr lang="en-US" sz="1200" dirty="0" smtClean="0"/>
              <a:t>)</a:t>
            </a:r>
            <a:endParaRPr lang="en-US" sz="1200" dirty="0"/>
          </a:p>
          <a:p>
            <a:endParaRPr lang="en-US" sz="1200" dirty="0"/>
          </a:p>
        </p:txBody>
      </p:sp>
      <p:pic>
        <p:nvPicPr>
          <p:cNvPr id="7" name="Content Placeholder 4"/>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4634441" y="2438400"/>
            <a:ext cx="3861723" cy="2819399"/>
          </a:xfrm>
          <a:prstGeom prst="rect">
            <a:avLst/>
          </a:prstGeom>
        </p:spPr>
      </p:pic>
    </p:spTree>
    <p:extLst>
      <p:ext uri="{BB962C8B-B14F-4D97-AF65-F5344CB8AC3E}">
        <p14:creationId xmlns:p14="http://schemas.microsoft.com/office/powerpoint/2010/main" val="389318768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Treatment and </a:t>
            </a:r>
            <a:r>
              <a:rPr lang="en-US" dirty="0" smtClean="0"/>
              <a:t>Therapy</a:t>
            </a:r>
            <a:endParaRPr lang="en-US" dirty="0"/>
          </a:p>
        </p:txBody>
      </p:sp>
      <p:sp>
        <p:nvSpPr>
          <p:cNvPr id="3" name="Content Placeholder 2"/>
          <p:cNvSpPr>
            <a:spLocks noGrp="1"/>
          </p:cNvSpPr>
          <p:nvPr>
            <p:ph sz="half" idx="1"/>
          </p:nvPr>
        </p:nvSpPr>
        <p:spPr/>
        <p:txBody>
          <a:bodyPr>
            <a:normAutofit/>
          </a:bodyPr>
          <a:lstStyle/>
          <a:p>
            <a:r>
              <a:rPr lang="en-US" sz="2800" dirty="0" smtClean="0"/>
              <a:t>Strokes </a:t>
            </a:r>
            <a:r>
              <a:rPr lang="en-US" dirty="0"/>
              <a:t>(</a:t>
            </a:r>
            <a:r>
              <a:rPr lang="en-US" dirty="0" err="1"/>
              <a:t>Aron</a:t>
            </a:r>
            <a:r>
              <a:rPr lang="en-US" dirty="0"/>
              <a:t>, J., 2012</a:t>
            </a:r>
            <a:r>
              <a:rPr lang="en-US" dirty="0" smtClean="0"/>
              <a:t>)</a:t>
            </a:r>
            <a:endParaRPr lang="en-US" sz="2800" dirty="0" smtClean="0"/>
          </a:p>
          <a:p>
            <a:r>
              <a:rPr lang="en-US" sz="2800" dirty="0" smtClean="0"/>
              <a:t>Phobias</a:t>
            </a:r>
          </a:p>
          <a:p>
            <a:pPr lvl="1"/>
            <a:r>
              <a:rPr lang="en-US" sz="2800" dirty="0" smtClean="0"/>
              <a:t>Exposure therapy</a:t>
            </a:r>
          </a:p>
          <a:p>
            <a:r>
              <a:rPr lang="en-US" sz="2800" dirty="0" smtClean="0"/>
              <a:t>Stress</a:t>
            </a:r>
            <a:endParaRPr lang="en-US" sz="2800" dirty="0"/>
          </a:p>
        </p:txBody>
      </p:sp>
      <p:sp>
        <p:nvSpPr>
          <p:cNvPr id="5" name="Rectangle 4"/>
          <p:cNvSpPr/>
          <p:nvPr/>
        </p:nvSpPr>
        <p:spPr>
          <a:xfrm>
            <a:off x="6781800" y="5638800"/>
            <a:ext cx="1883849" cy="276999"/>
          </a:xfrm>
          <a:prstGeom prst="rect">
            <a:avLst/>
          </a:prstGeom>
        </p:spPr>
        <p:txBody>
          <a:bodyPr wrap="none">
            <a:spAutoFit/>
          </a:bodyPr>
          <a:lstStyle/>
          <a:p>
            <a:r>
              <a:rPr lang="en-US" sz="1200" dirty="0" smtClean="0"/>
              <a:t>Image: (Bugged </a:t>
            </a:r>
            <a:r>
              <a:rPr lang="en-US" sz="1200" dirty="0" smtClean="0"/>
              <a:t>, </a:t>
            </a:r>
            <a:r>
              <a:rPr lang="en-US" sz="1200" dirty="0" err="1" smtClean="0"/>
              <a:t>n.d</a:t>
            </a:r>
            <a:r>
              <a:rPr lang="en-US" sz="1200" dirty="0" err="1" smtClean="0"/>
              <a:t>.</a:t>
            </a:r>
            <a:r>
              <a:rPr lang="en-US" sz="1200" dirty="0" smtClean="0"/>
              <a:t>)</a:t>
            </a:r>
            <a:endParaRPr lang="en-US" sz="1200" dirty="0"/>
          </a:p>
        </p:txBody>
      </p:sp>
      <p:pic>
        <p:nvPicPr>
          <p:cNvPr id="7" name="Content Placeholder 4"/>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4648200" y="2278796"/>
            <a:ext cx="4038600" cy="3287834"/>
          </a:xfrm>
          <a:prstGeom prst="rect">
            <a:avLst/>
          </a:prstGeom>
        </p:spPr>
      </p:pic>
    </p:spTree>
    <p:extLst>
      <p:ext uri="{BB962C8B-B14F-4D97-AF65-F5344CB8AC3E}">
        <p14:creationId xmlns:p14="http://schemas.microsoft.com/office/powerpoint/2010/main" val="402947111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Ethics</a:t>
            </a:r>
            <a:endParaRPr lang="en-US" dirty="0"/>
          </a:p>
        </p:txBody>
      </p:sp>
      <p:sp>
        <p:nvSpPr>
          <p:cNvPr id="3" name="Content Placeholder 2"/>
          <p:cNvSpPr>
            <a:spLocks noGrp="1"/>
          </p:cNvSpPr>
          <p:nvPr>
            <p:ph sz="half" idx="1"/>
          </p:nvPr>
        </p:nvSpPr>
        <p:spPr/>
        <p:txBody>
          <a:bodyPr/>
          <a:lstStyle/>
          <a:p>
            <a:r>
              <a:rPr lang="en-US" dirty="0"/>
              <a:t>Desensitization (Ethical issues, 2013</a:t>
            </a:r>
            <a:r>
              <a:rPr lang="en-US" dirty="0" smtClean="0"/>
              <a:t>)</a:t>
            </a:r>
          </a:p>
          <a:p>
            <a:endParaRPr lang="en-US" dirty="0" smtClean="0"/>
          </a:p>
          <a:p>
            <a:r>
              <a:rPr lang="en-US" dirty="0" smtClean="0"/>
              <a:t>Cyber </a:t>
            </a:r>
            <a:r>
              <a:rPr lang="en-US" dirty="0" smtClean="0"/>
              <a:t>addiction </a:t>
            </a:r>
            <a:r>
              <a:rPr lang="en-US" dirty="0" smtClean="0"/>
              <a:t>(Ethical </a:t>
            </a:r>
            <a:r>
              <a:rPr lang="en-US" dirty="0"/>
              <a:t>issues, 2013)</a:t>
            </a:r>
          </a:p>
          <a:p>
            <a:endParaRPr lang="en-US" dirty="0" smtClean="0"/>
          </a:p>
          <a:p>
            <a:r>
              <a:rPr lang="en-US" dirty="0" smtClean="0"/>
              <a:t>Virtual </a:t>
            </a:r>
            <a:r>
              <a:rPr lang="en-US" dirty="0"/>
              <a:t>criminality (</a:t>
            </a:r>
            <a:r>
              <a:rPr lang="en-US" dirty="0" err="1"/>
              <a:t>Beardon</a:t>
            </a:r>
            <a:r>
              <a:rPr lang="en-US" dirty="0"/>
              <a:t>, C., 1992)</a:t>
            </a:r>
          </a:p>
          <a:p>
            <a:endParaRPr lang="en-US" dirty="0"/>
          </a:p>
        </p:txBody>
      </p:sp>
      <p:sp>
        <p:nvSpPr>
          <p:cNvPr id="5" name="Rectangle 4"/>
          <p:cNvSpPr/>
          <p:nvPr/>
        </p:nvSpPr>
        <p:spPr>
          <a:xfrm>
            <a:off x="6537929" y="5486400"/>
            <a:ext cx="2177199" cy="276999"/>
          </a:xfrm>
          <a:prstGeom prst="rect">
            <a:avLst/>
          </a:prstGeom>
        </p:spPr>
        <p:txBody>
          <a:bodyPr wrap="none">
            <a:spAutoFit/>
          </a:bodyPr>
          <a:lstStyle/>
          <a:p>
            <a:r>
              <a:rPr lang="en-US" sz="1200" dirty="0" smtClean="0"/>
              <a:t>Image: (A dark view</a:t>
            </a:r>
            <a:r>
              <a:rPr lang="en-US" sz="1200" dirty="0" smtClean="0"/>
              <a:t>, </a:t>
            </a:r>
            <a:r>
              <a:rPr lang="en-US" sz="1200" dirty="0" smtClean="0"/>
              <a:t>2006)</a:t>
            </a:r>
            <a:endParaRPr lang="en-US" sz="1200" dirty="0"/>
          </a:p>
        </p:txBody>
      </p:sp>
      <p:pic>
        <p:nvPicPr>
          <p:cNvPr id="7" name="Content Placeholder 4"/>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4648200" y="2408238"/>
            <a:ext cx="4038600" cy="3028950"/>
          </a:xfrm>
          <a:prstGeom prst="rect">
            <a:avLst/>
          </a:prstGeom>
        </p:spPr>
      </p:pic>
    </p:spTree>
    <p:extLst>
      <p:ext uri="{BB962C8B-B14F-4D97-AF65-F5344CB8AC3E}">
        <p14:creationId xmlns:p14="http://schemas.microsoft.com/office/powerpoint/2010/main" val="377436296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Future</a:t>
            </a:r>
            <a:endParaRPr lang="en-US" dirty="0"/>
          </a:p>
        </p:txBody>
      </p:sp>
    </p:spTree>
    <p:extLst>
      <p:ext uri="{BB962C8B-B14F-4D97-AF65-F5344CB8AC3E}">
        <p14:creationId xmlns:p14="http://schemas.microsoft.com/office/powerpoint/2010/main" val="71624923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Future Applications – Architecture and Construction</a:t>
            </a:r>
            <a:endParaRPr lang="en-US" dirty="0"/>
          </a:p>
        </p:txBody>
      </p:sp>
      <p:sp>
        <p:nvSpPr>
          <p:cNvPr id="3" name="Content Placeholder 2"/>
          <p:cNvSpPr>
            <a:spLocks noGrp="1"/>
          </p:cNvSpPr>
          <p:nvPr>
            <p:ph sz="half" idx="1"/>
          </p:nvPr>
        </p:nvSpPr>
        <p:spPr/>
        <p:txBody>
          <a:bodyPr>
            <a:normAutofit fontScale="92500" lnSpcReduction="20000"/>
          </a:bodyPr>
          <a:lstStyle/>
          <a:p>
            <a:r>
              <a:rPr lang="en-US" dirty="0" smtClean="0"/>
              <a:t>Clients visit virtual </a:t>
            </a:r>
            <a:r>
              <a:rPr lang="en-US" dirty="0" smtClean="0"/>
              <a:t>buildings </a:t>
            </a:r>
            <a:r>
              <a:rPr lang="en-US" dirty="0"/>
              <a:t>(Briggs, 1996)</a:t>
            </a:r>
            <a:endParaRPr lang="en-US" dirty="0" smtClean="0"/>
          </a:p>
          <a:p>
            <a:pPr lvl="1"/>
            <a:r>
              <a:rPr lang="en-US" dirty="0" smtClean="0"/>
              <a:t>Homes</a:t>
            </a:r>
          </a:p>
          <a:p>
            <a:pPr lvl="1"/>
            <a:r>
              <a:rPr lang="en-US" dirty="0" smtClean="0"/>
              <a:t>Offices</a:t>
            </a:r>
          </a:p>
          <a:p>
            <a:pPr lvl="1"/>
            <a:endParaRPr lang="en-US" dirty="0" smtClean="0"/>
          </a:p>
          <a:p>
            <a:r>
              <a:rPr lang="en-US" dirty="0" smtClean="0"/>
              <a:t>Experience</a:t>
            </a:r>
          </a:p>
          <a:p>
            <a:pPr lvl="1"/>
            <a:r>
              <a:rPr lang="en-US" dirty="0" smtClean="0"/>
              <a:t>Fragrances</a:t>
            </a:r>
          </a:p>
          <a:p>
            <a:pPr lvl="1"/>
            <a:r>
              <a:rPr lang="en-US" dirty="0" smtClean="0"/>
              <a:t>Textures</a:t>
            </a:r>
          </a:p>
          <a:p>
            <a:pPr lvl="1"/>
            <a:r>
              <a:rPr lang="en-US" dirty="0" smtClean="0"/>
              <a:t>Sounds</a:t>
            </a:r>
          </a:p>
          <a:p>
            <a:pPr lvl="1"/>
            <a:endParaRPr lang="en-US" dirty="0" smtClean="0"/>
          </a:p>
          <a:p>
            <a:r>
              <a:rPr lang="en-US" dirty="0" smtClean="0"/>
              <a:t>Avoid costly changes</a:t>
            </a:r>
          </a:p>
        </p:txBody>
      </p:sp>
      <p:pic>
        <p:nvPicPr>
          <p:cNvPr id="7" name="Content Placeholder 6"/>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4648200" y="2571150"/>
            <a:ext cx="4038600" cy="2703126"/>
          </a:xfrm>
        </p:spPr>
      </p:pic>
      <p:sp>
        <p:nvSpPr>
          <p:cNvPr id="6" name="TextBox 5"/>
          <p:cNvSpPr txBox="1"/>
          <p:nvPr/>
        </p:nvSpPr>
        <p:spPr>
          <a:xfrm>
            <a:off x="6629400" y="5301433"/>
            <a:ext cx="2090637" cy="276999"/>
          </a:xfrm>
          <a:prstGeom prst="rect">
            <a:avLst/>
          </a:prstGeom>
          <a:noFill/>
        </p:spPr>
        <p:txBody>
          <a:bodyPr wrap="none" rtlCol="0">
            <a:spAutoFit/>
          </a:bodyPr>
          <a:lstStyle/>
          <a:p>
            <a:r>
              <a:rPr lang="en-US" sz="1200" dirty="0" smtClean="0"/>
              <a:t>Image: (</a:t>
            </a:r>
            <a:r>
              <a:rPr lang="en-US" sz="1200" dirty="0" err="1" smtClean="0"/>
              <a:t>Schmelzer</a:t>
            </a:r>
            <a:r>
              <a:rPr lang="en-US" sz="1200" dirty="0" smtClean="0"/>
              <a:t>, </a:t>
            </a:r>
            <a:r>
              <a:rPr lang="en-US" sz="1200" dirty="0" smtClean="0"/>
              <a:t>2009)</a:t>
            </a:r>
            <a:endParaRPr lang="en-US" sz="1200" dirty="0"/>
          </a:p>
        </p:txBody>
      </p:sp>
    </p:spTree>
    <p:extLst>
      <p:ext uri="{BB962C8B-B14F-4D97-AF65-F5344CB8AC3E}">
        <p14:creationId xmlns:p14="http://schemas.microsoft.com/office/powerpoint/2010/main" val="44175678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Future Applications – Education </a:t>
            </a:r>
            <a:endParaRPr lang="en-US" dirty="0"/>
          </a:p>
        </p:txBody>
      </p:sp>
      <p:sp>
        <p:nvSpPr>
          <p:cNvPr id="3" name="Content Placeholder 2"/>
          <p:cNvSpPr>
            <a:spLocks noGrp="1"/>
          </p:cNvSpPr>
          <p:nvPr>
            <p:ph sz="half" idx="1"/>
          </p:nvPr>
        </p:nvSpPr>
        <p:spPr/>
        <p:txBody>
          <a:bodyPr/>
          <a:lstStyle/>
          <a:p>
            <a:r>
              <a:rPr lang="en-US" dirty="0" smtClean="0"/>
              <a:t>Conduct science experiments </a:t>
            </a:r>
            <a:r>
              <a:rPr lang="en-US" dirty="0" smtClean="0"/>
              <a:t>safely </a:t>
            </a:r>
            <a:r>
              <a:rPr lang="en-US" dirty="0"/>
              <a:t>(Briggs, 1996</a:t>
            </a:r>
            <a:r>
              <a:rPr lang="en-US" dirty="0" smtClean="0"/>
              <a:t>)</a:t>
            </a:r>
          </a:p>
          <a:p>
            <a:endParaRPr lang="en-US" dirty="0" smtClean="0"/>
          </a:p>
          <a:p>
            <a:r>
              <a:rPr lang="en-US" dirty="0" smtClean="0"/>
              <a:t>Study galaxies through </a:t>
            </a:r>
            <a:r>
              <a:rPr lang="en-US" dirty="0" smtClean="0"/>
              <a:t>travel</a:t>
            </a:r>
          </a:p>
          <a:p>
            <a:endParaRPr lang="en-US" dirty="0" smtClean="0"/>
          </a:p>
          <a:p>
            <a:r>
              <a:rPr lang="en-US" dirty="0" smtClean="0"/>
              <a:t>Interaction with fictional characters</a:t>
            </a:r>
            <a:endParaRPr lang="en-US" dirty="0"/>
          </a:p>
        </p:txBody>
      </p:sp>
      <p:pic>
        <p:nvPicPr>
          <p:cNvPr id="7" name="Content Placeholder 6"/>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4648200" y="2731326"/>
            <a:ext cx="4038600" cy="2382774"/>
          </a:xfrm>
        </p:spPr>
      </p:pic>
      <p:sp>
        <p:nvSpPr>
          <p:cNvPr id="4" name="TextBox 3"/>
          <p:cNvSpPr txBox="1"/>
          <p:nvPr/>
        </p:nvSpPr>
        <p:spPr>
          <a:xfrm>
            <a:off x="6934200" y="5181600"/>
            <a:ext cx="1754006" cy="276999"/>
          </a:xfrm>
          <a:prstGeom prst="rect">
            <a:avLst/>
          </a:prstGeom>
          <a:noFill/>
        </p:spPr>
        <p:txBody>
          <a:bodyPr wrap="none" rtlCol="0">
            <a:spAutoFit/>
          </a:bodyPr>
          <a:lstStyle/>
          <a:p>
            <a:r>
              <a:rPr lang="en-US" sz="1200" dirty="0" smtClean="0"/>
              <a:t>Image: (</a:t>
            </a:r>
            <a:r>
              <a:rPr lang="en-US" sz="1200" dirty="0" err="1" smtClean="0"/>
              <a:t>Rivero</a:t>
            </a:r>
            <a:r>
              <a:rPr lang="en-US" sz="1200" dirty="0" smtClean="0"/>
              <a:t>, </a:t>
            </a:r>
            <a:r>
              <a:rPr lang="en-US" sz="1200" dirty="0" smtClean="0"/>
              <a:t>2012)</a:t>
            </a:r>
            <a:endParaRPr lang="en-US" sz="1200" dirty="0"/>
          </a:p>
        </p:txBody>
      </p:sp>
    </p:spTree>
    <p:extLst>
      <p:ext uri="{BB962C8B-B14F-4D97-AF65-F5344CB8AC3E}">
        <p14:creationId xmlns:p14="http://schemas.microsoft.com/office/powerpoint/2010/main" val="78565546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Future Applications – Medicine </a:t>
            </a:r>
            <a:endParaRPr lang="en-US" dirty="0"/>
          </a:p>
        </p:txBody>
      </p:sp>
      <p:sp>
        <p:nvSpPr>
          <p:cNvPr id="3" name="Content Placeholder 2"/>
          <p:cNvSpPr>
            <a:spLocks noGrp="1"/>
          </p:cNvSpPr>
          <p:nvPr>
            <p:ph sz="half" idx="1"/>
          </p:nvPr>
        </p:nvSpPr>
        <p:spPr/>
        <p:txBody>
          <a:bodyPr/>
          <a:lstStyle/>
          <a:p>
            <a:r>
              <a:rPr lang="en-US" dirty="0" smtClean="0"/>
              <a:t>Less </a:t>
            </a:r>
            <a:r>
              <a:rPr lang="en-US" dirty="0" smtClean="0"/>
              <a:t>dangerous </a:t>
            </a:r>
            <a:r>
              <a:rPr lang="en-US" dirty="0"/>
              <a:t>(Briggs, 1996</a:t>
            </a:r>
            <a:r>
              <a:rPr lang="en-US" dirty="0" smtClean="0"/>
              <a:t>)</a:t>
            </a:r>
          </a:p>
          <a:p>
            <a:endParaRPr lang="en-US" dirty="0" smtClean="0"/>
          </a:p>
          <a:p>
            <a:r>
              <a:rPr lang="en-US" dirty="0" smtClean="0"/>
              <a:t>Virtual human body dissection</a:t>
            </a:r>
          </a:p>
          <a:p>
            <a:pPr lvl="1"/>
            <a:r>
              <a:rPr lang="en-US" dirty="0" smtClean="0"/>
              <a:t>Procedural </a:t>
            </a:r>
            <a:r>
              <a:rPr lang="en-US" dirty="0" smtClean="0"/>
              <a:t>testing</a:t>
            </a:r>
          </a:p>
          <a:p>
            <a:pPr lvl="1"/>
            <a:endParaRPr lang="en-US" dirty="0" smtClean="0"/>
          </a:p>
          <a:p>
            <a:r>
              <a:rPr lang="en-US" dirty="0" smtClean="0"/>
              <a:t>Disease simulation</a:t>
            </a:r>
            <a:endParaRPr lang="en-US" dirty="0"/>
          </a:p>
        </p:txBody>
      </p:sp>
      <p:pic>
        <p:nvPicPr>
          <p:cNvPr id="5" name="Content Placeholder 4"/>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4648200" y="2472183"/>
            <a:ext cx="4038600" cy="2901060"/>
          </a:xfrm>
        </p:spPr>
      </p:pic>
      <p:sp>
        <p:nvSpPr>
          <p:cNvPr id="9" name="TextBox 8"/>
          <p:cNvSpPr txBox="1"/>
          <p:nvPr/>
        </p:nvSpPr>
        <p:spPr>
          <a:xfrm>
            <a:off x="6858000" y="5410200"/>
            <a:ext cx="1814920" cy="276999"/>
          </a:xfrm>
          <a:prstGeom prst="rect">
            <a:avLst/>
          </a:prstGeom>
          <a:noFill/>
        </p:spPr>
        <p:txBody>
          <a:bodyPr wrap="none" rtlCol="0">
            <a:spAutoFit/>
          </a:bodyPr>
          <a:lstStyle/>
          <a:p>
            <a:r>
              <a:rPr lang="en-US" sz="1200" dirty="0" smtClean="0"/>
              <a:t>Image: (</a:t>
            </a:r>
            <a:r>
              <a:rPr lang="en-US" sz="1200" dirty="0" err="1" smtClean="0"/>
              <a:t>Darma</a:t>
            </a:r>
            <a:r>
              <a:rPr lang="en-US" sz="1200" dirty="0" smtClean="0"/>
              <a:t>, </a:t>
            </a:r>
            <a:r>
              <a:rPr lang="en-US" sz="1200" dirty="0" smtClean="0"/>
              <a:t>2012)</a:t>
            </a:r>
            <a:endParaRPr lang="en-US" sz="1200" dirty="0"/>
          </a:p>
        </p:txBody>
      </p:sp>
    </p:spTree>
    <p:extLst>
      <p:ext uri="{BB962C8B-B14F-4D97-AF65-F5344CB8AC3E}">
        <p14:creationId xmlns:p14="http://schemas.microsoft.com/office/powerpoint/2010/main" val="3930748368"/>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Future Application – Military </a:t>
            </a:r>
            <a:endParaRPr lang="en-US" dirty="0"/>
          </a:p>
        </p:txBody>
      </p:sp>
      <p:sp>
        <p:nvSpPr>
          <p:cNvPr id="3" name="Content Placeholder 2"/>
          <p:cNvSpPr>
            <a:spLocks noGrp="1"/>
          </p:cNvSpPr>
          <p:nvPr>
            <p:ph sz="half" idx="1"/>
          </p:nvPr>
        </p:nvSpPr>
        <p:spPr/>
        <p:txBody>
          <a:bodyPr/>
          <a:lstStyle/>
          <a:p>
            <a:r>
              <a:rPr lang="en-US" dirty="0" smtClean="0"/>
              <a:t>Simulation </a:t>
            </a:r>
            <a:r>
              <a:rPr lang="en-US" dirty="0" smtClean="0"/>
              <a:t>practice </a:t>
            </a:r>
            <a:r>
              <a:rPr lang="en-US" dirty="0"/>
              <a:t>(Briggs, 1996)</a:t>
            </a:r>
            <a:endParaRPr lang="en-US" dirty="0" smtClean="0"/>
          </a:p>
          <a:p>
            <a:pPr lvl="1"/>
            <a:r>
              <a:rPr lang="en-US" dirty="0" smtClean="0"/>
              <a:t>War </a:t>
            </a:r>
            <a:r>
              <a:rPr lang="en-US" dirty="0" smtClean="0"/>
              <a:t>scenarios</a:t>
            </a:r>
          </a:p>
          <a:p>
            <a:pPr lvl="1"/>
            <a:endParaRPr lang="en-US" dirty="0" smtClean="0"/>
          </a:p>
          <a:p>
            <a:r>
              <a:rPr lang="en-US" dirty="0" smtClean="0"/>
              <a:t>Conflict resolution</a:t>
            </a:r>
          </a:p>
          <a:p>
            <a:pPr lvl="1"/>
            <a:r>
              <a:rPr lang="en-US" dirty="0" smtClean="0"/>
              <a:t>Make decisions and see outcome</a:t>
            </a:r>
            <a:endParaRPr lang="en-US" dirty="0"/>
          </a:p>
        </p:txBody>
      </p:sp>
      <p:pic>
        <p:nvPicPr>
          <p:cNvPr id="7" name="Content Placeholder 6"/>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4663335" y="2432115"/>
            <a:ext cx="4008329" cy="2981195"/>
          </a:xfrm>
        </p:spPr>
      </p:pic>
      <p:sp>
        <p:nvSpPr>
          <p:cNvPr id="6" name="TextBox 5"/>
          <p:cNvSpPr txBox="1"/>
          <p:nvPr/>
        </p:nvSpPr>
        <p:spPr>
          <a:xfrm>
            <a:off x="6324600" y="5486400"/>
            <a:ext cx="2367956" cy="276999"/>
          </a:xfrm>
          <a:prstGeom prst="rect">
            <a:avLst/>
          </a:prstGeom>
          <a:noFill/>
        </p:spPr>
        <p:txBody>
          <a:bodyPr wrap="none" rtlCol="0">
            <a:spAutoFit/>
          </a:bodyPr>
          <a:lstStyle/>
          <a:p>
            <a:r>
              <a:rPr lang="en-US" sz="1200" dirty="0" smtClean="0"/>
              <a:t>Image: (</a:t>
            </a:r>
            <a:r>
              <a:rPr lang="en-US" sz="1200" dirty="0" smtClean="0"/>
              <a:t>Military </a:t>
            </a:r>
            <a:r>
              <a:rPr lang="en-US" sz="1200" dirty="0" smtClean="0"/>
              <a:t>training, </a:t>
            </a:r>
            <a:r>
              <a:rPr lang="en-US" sz="1200" dirty="0" err="1" smtClean="0"/>
              <a:t>n.d</a:t>
            </a:r>
            <a:r>
              <a:rPr lang="en-US" sz="1200" dirty="0" err="1" smtClean="0"/>
              <a:t>.</a:t>
            </a:r>
            <a:r>
              <a:rPr lang="en-US" sz="1200" dirty="0" smtClean="0"/>
              <a:t>)</a:t>
            </a:r>
            <a:endParaRPr lang="en-US" sz="1200" dirty="0"/>
          </a:p>
        </p:txBody>
      </p:sp>
    </p:spTree>
    <p:extLst>
      <p:ext uri="{BB962C8B-B14F-4D97-AF65-F5344CB8AC3E}">
        <p14:creationId xmlns:p14="http://schemas.microsoft.com/office/powerpoint/2010/main" val="236596077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Artificial Life – Constraints 	</a:t>
            </a:r>
            <a:endParaRPr lang="en-US" dirty="0"/>
          </a:p>
        </p:txBody>
      </p:sp>
      <p:sp>
        <p:nvSpPr>
          <p:cNvPr id="3" name="Content Placeholder 2"/>
          <p:cNvSpPr>
            <a:spLocks noGrp="1"/>
          </p:cNvSpPr>
          <p:nvPr>
            <p:ph sz="half" idx="1"/>
          </p:nvPr>
        </p:nvSpPr>
        <p:spPr/>
        <p:txBody>
          <a:bodyPr>
            <a:normAutofit fontScale="85000" lnSpcReduction="10000"/>
          </a:bodyPr>
          <a:lstStyle/>
          <a:p>
            <a:pPr marL="342900" lvl="2">
              <a:buClr>
                <a:schemeClr val="accent1"/>
              </a:buClr>
            </a:pPr>
            <a:r>
              <a:rPr lang="en-US" sz="2800" dirty="0" smtClean="0"/>
              <a:t>More natural world to </a:t>
            </a:r>
            <a:r>
              <a:rPr lang="en-US" sz="2800" dirty="0" smtClean="0"/>
              <a:t>user </a:t>
            </a:r>
            <a:r>
              <a:rPr lang="en-US" sz="2800" dirty="0"/>
              <a:t>(Luck, &amp; Aylett, 2000</a:t>
            </a:r>
            <a:r>
              <a:rPr lang="en-US" sz="2800" dirty="0" smtClean="0"/>
              <a:t>)</a:t>
            </a:r>
            <a:endParaRPr lang="en-US" sz="2800" dirty="0" smtClean="0"/>
          </a:p>
          <a:p>
            <a:r>
              <a:rPr lang="en-US" sz="2800" dirty="0" smtClean="0"/>
              <a:t>High frame rates – realism</a:t>
            </a:r>
          </a:p>
          <a:p>
            <a:r>
              <a:rPr lang="en-US" sz="2800" dirty="0" smtClean="0"/>
              <a:t>Scene graph traversal is                            slow</a:t>
            </a:r>
          </a:p>
          <a:p>
            <a:r>
              <a:rPr lang="en-US" sz="2800" dirty="0" smtClean="0"/>
              <a:t>Polygon count must                               decrease</a:t>
            </a:r>
          </a:p>
          <a:p>
            <a:r>
              <a:rPr lang="en-US" sz="2800" dirty="0" smtClean="0"/>
              <a:t>Virtual environment                       toolkits incapable of </a:t>
            </a:r>
            <a:r>
              <a:rPr lang="en-US" sz="2800" dirty="0" smtClean="0"/>
              <a:t>real physics</a:t>
            </a:r>
            <a:endParaRPr lang="en-US" sz="2800" dirty="0"/>
          </a:p>
        </p:txBody>
      </p:sp>
      <p:pic>
        <p:nvPicPr>
          <p:cNvPr id="7" name="Content Placeholder 6"/>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4800600" y="1931988"/>
            <a:ext cx="3733800" cy="3981450"/>
          </a:xfrm>
        </p:spPr>
      </p:pic>
      <p:sp>
        <p:nvSpPr>
          <p:cNvPr id="5" name="TextBox 4"/>
          <p:cNvSpPr txBox="1"/>
          <p:nvPr/>
        </p:nvSpPr>
        <p:spPr>
          <a:xfrm>
            <a:off x="5888436" y="5943600"/>
            <a:ext cx="2658100" cy="276999"/>
          </a:xfrm>
          <a:prstGeom prst="rect">
            <a:avLst/>
          </a:prstGeom>
          <a:noFill/>
        </p:spPr>
        <p:txBody>
          <a:bodyPr wrap="none" rtlCol="0">
            <a:spAutoFit/>
          </a:bodyPr>
          <a:lstStyle/>
          <a:p>
            <a:r>
              <a:rPr lang="en-US" sz="1200" dirty="0" smtClean="0"/>
              <a:t>Image: (</a:t>
            </a:r>
            <a:r>
              <a:rPr lang="en-US" sz="1200" dirty="0" err="1" smtClean="0"/>
              <a:t>Schmalstieg</a:t>
            </a:r>
            <a:r>
              <a:rPr lang="en-US" sz="1200" dirty="0" smtClean="0"/>
              <a:t>, et al., </a:t>
            </a:r>
            <a:r>
              <a:rPr lang="en-US" sz="1200" dirty="0" smtClean="0"/>
              <a:t>2007)</a:t>
            </a:r>
            <a:endParaRPr lang="en-US" sz="1200" dirty="0"/>
          </a:p>
        </p:txBody>
      </p:sp>
    </p:spTree>
    <p:extLst>
      <p:ext uri="{BB962C8B-B14F-4D97-AF65-F5344CB8AC3E}">
        <p14:creationId xmlns:p14="http://schemas.microsoft.com/office/powerpoint/2010/main" val="105351781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History and Evolution</a:t>
            </a:r>
            <a:endParaRPr lang="en-US" dirty="0"/>
          </a:p>
        </p:txBody>
      </p:sp>
    </p:spTree>
    <p:extLst>
      <p:ext uri="{BB962C8B-B14F-4D97-AF65-F5344CB8AC3E}">
        <p14:creationId xmlns:p14="http://schemas.microsoft.com/office/powerpoint/2010/main" val="185793414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Artificial Life – Autonomous Agents	</a:t>
            </a:r>
            <a:endParaRPr lang="en-US" dirty="0"/>
          </a:p>
        </p:txBody>
      </p:sp>
      <p:sp>
        <p:nvSpPr>
          <p:cNvPr id="3" name="Content Placeholder 2"/>
          <p:cNvSpPr>
            <a:spLocks noGrp="1"/>
          </p:cNvSpPr>
          <p:nvPr>
            <p:ph sz="half" idx="1"/>
          </p:nvPr>
        </p:nvSpPr>
        <p:spPr/>
        <p:txBody>
          <a:bodyPr>
            <a:normAutofit/>
          </a:bodyPr>
          <a:lstStyle/>
          <a:p>
            <a:r>
              <a:rPr lang="en-US" dirty="0" smtClean="0"/>
              <a:t>Perform dynamic </a:t>
            </a:r>
            <a:r>
              <a:rPr lang="en-US" dirty="0" smtClean="0"/>
              <a:t>roles </a:t>
            </a:r>
            <a:r>
              <a:rPr lang="en-US" dirty="0"/>
              <a:t>(Luck, et al., 2000)</a:t>
            </a:r>
            <a:endParaRPr lang="en-US" dirty="0" smtClean="0"/>
          </a:p>
          <a:p>
            <a:pPr lvl="1"/>
            <a:r>
              <a:rPr lang="en-US" dirty="0" smtClean="0"/>
              <a:t>Envision human everyday life</a:t>
            </a:r>
          </a:p>
          <a:p>
            <a:r>
              <a:rPr lang="en-US" dirty="0" smtClean="0"/>
              <a:t>React to the environment</a:t>
            </a:r>
          </a:p>
          <a:p>
            <a:r>
              <a:rPr lang="en-US" dirty="0" smtClean="0"/>
              <a:t>Virtual sensors to learn from actions</a:t>
            </a:r>
            <a:endParaRPr lang="en-US" dirty="0"/>
          </a:p>
        </p:txBody>
      </p:sp>
      <p:pic>
        <p:nvPicPr>
          <p:cNvPr id="7" name="Content Placeholder 6"/>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4648200" y="2651801"/>
            <a:ext cx="4038600" cy="2541823"/>
          </a:xfrm>
        </p:spPr>
      </p:pic>
      <p:sp>
        <p:nvSpPr>
          <p:cNvPr id="5" name="TextBox 4"/>
          <p:cNvSpPr txBox="1"/>
          <p:nvPr/>
        </p:nvSpPr>
        <p:spPr>
          <a:xfrm>
            <a:off x="6400800" y="5257799"/>
            <a:ext cx="2331087" cy="276999"/>
          </a:xfrm>
          <a:prstGeom prst="rect">
            <a:avLst/>
          </a:prstGeom>
          <a:noFill/>
        </p:spPr>
        <p:txBody>
          <a:bodyPr wrap="none" rtlCol="0">
            <a:spAutoFit/>
          </a:bodyPr>
          <a:lstStyle/>
          <a:p>
            <a:r>
              <a:rPr lang="en-US" sz="1200" dirty="0" smtClean="0"/>
              <a:t>Image: (Atkinson</a:t>
            </a:r>
            <a:r>
              <a:rPr lang="en-US" sz="1200" dirty="0" smtClean="0"/>
              <a:t>, et al., </a:t>
            </a:r>
            <a:r>
              <a:rPr lang="en-US" sz="1200" dirty="0" err="1" smtClean="0"/>
              <a:t>n.d</a:t>
            </a:r>
            <a:r>
              <a:rPr lang="en-US" sz="1200" dirty="0" err="1" smtClean="0"/>
              <a:t>.</a:t>
            </a:r>
            <a:r>
              <a:rPr lang="en-US" sz="1200" dirty="0" smtClean="0"/>
              <a:t>)</a:t>
            </a:r>
            <a:endParaRPr lang="en-US" sz="1200" dirty="0"/>
          </a:p>
        </p:txBody>
      </p:sp>
    </p:spTree>
    <p:extLst>
      <p:ext uri="{BB962C8B-B14F-4D97-AF65-F5344CB8AC3E}">
        <p14:creationId xmlns:p14="http://schemas.microsoft.com/office/powerpoint/2010/main" val="3534753393"/>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Human Mind Uploading – Human Continuation</a:t>
            </a:r>
            <a:endParaRPr lang="en-US" dirty="0"/>
          </a:p>
        </p:txBody>
      </p:sp>
      <p:sp>
        <p:nvSpPr>
          <p:cNvPr id="3" name="Content Placeholder 2"/>
          <p:cNvSpPr>
            <a:spLocks noGrp="1"/>
          </p:cNvSpPr>
          <p:nvPr>
            <p:ph sz="half" idx="1"/>
          </p:nvPr>
        </p:nvSpPr>
        <p:spPr/>
        <p:txBody>
          <a:bodyPr>
            <a:normAutofit lnSpcReduction="10000"/>
          </a:bodyPr>
          <a:lstStyle/>
          <a:p>
            <a:r>
              <a:rPr lang="en-US" dirty="0" smtClean="0"/>
              <a:t>Cyborgs will be a </a:t>
            </a:r>
            <a:r>
              <a:rPr lang="en-US" dirty="0" smtClean="0"/>
              <a:t>reality </a:t>
            </a:r>
            <a:r>
              <a:rPr lang="en-US" dirty="0"/>
              <a:t>(</a:t>
            </a:r>
            <a:r>
              <a:rPr lang="en-US" dirty="0" err="1"/>
              <a:t>Botz</a:t>
            </a:r>
            <a:r>
              <a:rPr lang="en-US" dirty="0"/>
              <a:t>-Bornstein, 2012)</a:t>
            </a:r>
            <a:endParaRPr lang="en-US" dirty="0" smtClean="0"/>
          </a:p>
          <a:p>
            <a:pPr lvl="1"/>
            <a:r>
              <a:rPr lang="en-US" dirty="0" smtClean="0"/>
              <a:t>Replace brain location with machine</a:t>
            </a:r>
          </a:p>
          <a:p>
            <a:r>
              <a:rPr lang="en-US" dirty="0" smtClean="0"/>
              <a:t>Problems</a:t>
            </a:r>
          </a:p>
          <a:p>
            <a:pPr lvl="1"/>
            <a:r>
              <a:rPr lang="en-US" dirty="0" smtClean="0"/>
              <a:t>Eternal life</a:t>
            </a:r>
          </a:p>
          <a:p>
            <a:pPr lvl="2"/>
            <a:r>
              <a:rPr lang="en-US" dirty="0" smtClean="0"/>
              <a:t>No needs</a:t>
            </a:r>
          </a:p>
          <a:p>
            <a:pPr lvl="1"/>
            <a:r>
              <a:rPr lang="en-US" dirty="0" smtClean="0"/>
              <a:t>Emotionless unless                        programmed</a:t>
            </a:r>
          </a:p>
        </p:txBody>
      </p:sp>
      <p:pic>
        <p:nvPicPr>
          <p:cNvPr id="7" name="Content Placeholder 6"/>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4648200" y="2821591"/>
            <a:ext cx="4038600" cy="2202244"/>
          </a:xfrm>
        </p:spPr>
      </p:pic>
      <p:sp>
        <p:nvSpPr>
          <p:cNvPr id="5" name="TextBox 4"/>
          <p:cNvSpPr txBox="1"/>
          <p:nvPr/>
        </p:nvSpPr>
        <p:spPr>
          <a:xfrm>
            <a:off x="7010400" y="5119816"/>
            <a:ext cx="1680268" cy="276999"/>
          </a:xfrm>
          <a:prstGeom prst="rect">
            <a:avLst/>
          </a:prstGeom>
          <a:noFill/>
        </p:spPr>
        <p:txBody>
          <a:bodyPr wrap="none" rtlCol="0">
            <a:spAutoFit/>
          </a:bodyPr>
          <a:lstStyle/>
          <a:p>
            <a:r>
              <a:rPr lang="en-US" sz="1200" dirty="0" smtClean="0"/>
              <a:t>Image: (</a:t>
            </a:r>
            <a:r>
              <a:rPr lang="en-US" sz="1200" dirty="0" err="1" smtClean="0"/>
              <a:t>Posel</a:t>
            </a:r>
            <a:r>
              <a:rPr lang="en-US" sz="1200" dirty="0" smtClean="0"/>
              <a:t>, </a:t>
            </a:r>
            <a:r>
              <a:rPr lang="en-US" sz="1200" dirty="0" smtClean="0"/>
              <a:t>2012)</a:t>
            </a:r>
            <a:endParaRPr lang="en-US" sz="1200" dirty="0"/>
          </a:p>
        </p:txBody>
      </p:sp>
    </p:spTree>
    <p:extLst>
      <p:ext uri="{BB962C8B-B14F-4D97-AF65-F5344CB8AC3E}">
        <p14:creationId xmlns:p14="http://schemas.microsoft.com/office/powerpoint/2010/main" val="3267487447"/>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Human Mind Uploading – Live in the Virtual World</a:t>
            </a:r>
            <a:endParaRPr lang="en-US" dirty="0"/>
          </a:p>
        </p:txBody>
      </p:sp>
      <p:sp>
        <p:nvSpPr>
          <p:cNvPr id="3" name="Content Placeholder 2"/>
          <p:cNvSpPr>
            <a:spLocks noGrp="1"/>
          </p:cNvSpPr>
          <p:nvPr>
            <p:ph sz="half" idx="1"/>
          </p:nvPr>
        </p:nvSpPr>
        <p:spPr/>
        <p:txBody>
          <a:bodyPr>
            <a:normAutofit fontScale="92500"/>
          </a:bodyPr>
          <a:lstStyle/>
          <a:p>
            <a:r>
              <a:rPr lang="en-US" sz="2800" dirty="0" smtClean="0"/>
              <a:t>Live </a:t>
            </a:r>
            <a:r>
              <a:rPr lang="en-US" sz="2800" dirty="0" smtClean="0"/>
              <a:t>virtually </a:t>
            </a:r>
            <a:r>
              <a:rPr lang="en-US" dirty="0"/>
              <a:t>(</a:t>
            </a:r>
            <a:r>
              <a:rPr lang="en-US" dirty="0" err="1"/>
              <a:t>Bhojane</a:t>
            </a:r>
            <a:r>
              <a:rPr lang="en-US" dirty="0"/>
              <a:t>, 2012)</a:t>
            </a:r>
            <a:endParaRPr lang="en-US" sz="2800" dirty="0" smtClean="0"/>
          </a:p>
          <a:p>
            <a:pPr lvl="1"/>
            <a:r>
              <a:rPr lang="en-US" sz="2800" dirty="0" smtClean="0"/>
              <a:t>Scan mind,</a:t>
            </a:r>
            <a:r>
              <a:rPr lang="en-US" sz="2800" dirty="0"/>
              <a:t> </a:t>
            </a:r>
            <a:r>
              <a:rPr lang="en-US" sz="2800" dirty="0" smtClean="0"/>
              <a:t>upload, 3D model</a:t>
            </a:r>
          </a:p>
          <a:p>
            <a:pPr lvl="1"/>
            <a:r>
              <a:rPr lang="en-US" sz="2800" dirty="0" smtClean="0"/>
              <a:t>Ageless</a:t>
            </a:r>
          </a:p>
          <a:p>
            <a:r>
              <a:rPr lang="en-US" sz="2800" dirty="0" smtClean="0"/>
              <a:t>Limitations</a:t>
            </a:r>
          </a:p>
          <a:p>
            <a:pPr lvl="1"/>
            <a:r>
              <a:rPr lang="en-US" sz="2800" dirty="0" smtClean="0"/>
              <a:t>Developer dictated</a:t>
            </a:r>
          </a:p>
          <a:p>
            <a:pPr lvl="2"/>
            <a:r>
              <a:rPr lang="en-US" sz="2800" dirty="0" smtClean="0"/>
              <a:t>Physics</a:t>
            </a:r>
          </a:p>
          <a:p>
            <a:pPr lvl="2"/>
            <a:r>
              <a:rPr lang="en-US" sz="2800" dirty="0" smtClean="0"/>
              <a:t>Life/death</a:t>
            </a:r>
            <a:endParaRPr lang="en-US" sz="2800" dirty="0"/>
          </a:p>
        </p:txBody>
      </p:sp>
      <p:pic>
        <p:nvPicPr>
          <p:cNvPr id="5" name="Content Placeholder 4"/>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4648200" y="2575535"/>
            <a:ext cx="4038600" cy="2694356"/>
          </a:xfrm>
        </p:spPr>
      </p:pic>
      <p:sp>
        <p:nvSpPr>
          <p:cNvPr id="7" name="TextBox 6"/>
          <p:cNvSpPr txBox="1"/>
          <p:nvPr/>
        </p:nvSpPr>
        <p:spPr>
          <a:xfrm>
            <a:off x="7010400" y="5334000"/>
            <a:ext cx="1649811" cy="276999"/>
          </a:xfrm>
          <a:prstGeom prst="rect">
            <a:avLst/>
          </a:prstGeom>
          <a:noFill/>
        </p:spPr>
        <p:txBody>
          <a:bodyPr wrap="none" rtlCol="0">
            <a:spAutoFit/>
          </a:bodyPr>
          <a:lstStyle/>
          <a:p>
            <a:r>
              <a:rPr lang="en-US" sz="1200" dirty="0" smtClean="0"/>
              <a:t>Image: (</a:t>
            </a:r>
            <a:r>
              <a:rPr lang="en-US" sz="1200" dirty="0" err="1" smtClean="0"/>
              <a:t>Niiler</a:t>
            </a:r>
            <a:r>
              <a:rPr lang="en-US" sz="1200" dirty="0" smtClean="0"/>
              <a:t>, </a:t>
            </a:r>
            <a:r>
              <a:rPr lang="en-US" sz="1200" dirty="0" smtClean="0"/>
              <a:t>2013)</a:t>
            </a:r>
            <a:endParaRPr lang="en-US" sz="1200" dirty="0"/>
          </a:p>
        </p:txBody>
      </p:sp>
    </p:spTree>
    <p:extLst>
      <p:ext uri="{BB962C8B-B14F-4D97-AF65-F5344CB8AC3E}">
        <p14:creationId xmlns:p14="http://schemas.microsoft.com/office/powerpoint/2010/main" val="3746624752"/>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a:t>
            </a:r>
            <a:endParaRPr lang="en-US" dirty="0"/>
          </a:p>
        </p:txBody>
      </p:sp>
      <p:sp>
        <p:nvSpPr>
          <p:cNvPr id="3" name="Content Placeholder 2"/>
          <p:cNvSpPr>
            <a:spLocks noGrp="1"/>
          </p:cNvSpPr>
          <p:nvPr>
            <p:ph idx="1"/>
          </p:nvPr>
        </p:nvSpPr>
        <p:spPr/>
        <p:txBody>
          <a:bodyPr/>
          <a:lstStyle/>
          <a:p>
            <a:r>
              <a:rPr lang="en-US" dirty="0" smtClean="0"/>
              <a:t>Virtual reality brings forth many new possibilities that were never available before, especially in major fields that require simulated environments.</a:t>
            </a:r>
            <a:endParaRPr lang="en-US" dirty="0"/>
          </a:p>
        </p:txBody>
      </p:sp>
    </p:spTree>
    <p:extLst>
      <p:ext uri="{BB962C8B-B14F-4D97-AF65-F5344CB8AC3E}">
        <p14:creationId xmlns:p14="http://schemas.microsoft.com/office/powerpoint/2010/main" val="3538284121"/>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References</a:t>
            </a:r>
            <a:endParaRPr lang="en-US" dirty="0"/>
          </a:p>
        </p:txBody>
      </p:sp>
      <p:sp>
        <p:nvSpPr>
          <p:cNvPr id="3" name="Content Placeholder 2"/>
          <p:cNvSpPr>
            <a:spLocks noGrp="1"/>
          </p:cNvSpPr>
          <p:nvPr>
            <p:ph idx="1"/>
          </p:nvPr>
        </p:nvSpPr>
        <p:spPr/>
        <p:txBody>
          <a:bodyPr>
            <a:noAutofit/>
          </a:bodyPr>
          <a:lstStyle/>
          <a:p>
            <a:pPr marL="114300" indent="0">
              <a:buNone/>
            </a:pPr>
            <a:r>
              <a:rPr lang="en-US" sz="1600" dirty="0"/>
              <a:t>A dark view into the future of game addiction. (November 2, 2006). </a:t>
            </a:r>
            <a:r>
              <a:rPr lang="en-US" sz="1600" i="1" dirty="0"/>
              <a:t>MAVAV</a:t>
            </a:r>
            <a:r>
              <a:rPr lang="en-US" sz="1600" dirty="0"/>
              <a:t>. </a:t>
            </a:r>
            <a:r>
              <a:rPr lang="en-US" sz="1600" dirty="0" smtClean="0"/>
              <a:t>	Retrieved </a:t>
            </a:r>
            <a:r>
              <a:rPr lang="en-US" sz="1600" dirty="0"/>
              <a:t>from </a:t>
            </a:r>
            <a:r>
              <a:rPr lang="en-US" sz="1600" dirty="0" smtClean="0"/>
              <a:t>	http</a:t>
            </a:r>
            <a:r>
              <a:rPr lang="en-US" sz="1600" dirty="0"/>
              <a:t>://</a:t>
            </a:r>
            <a:r>
              <a:rPr lang="en-US" sz="1600" dirty="0" smtClean="0"/>
              <a:t>www.mavav.org/2006/11/02/a_dark_view_into_the_future_of_ga	</a:t>
            </a:r>
            <a:r>
              <a:rPr lang="en-US" sz="1600" dirty="0" err="1" smtClean="0"/>
              <a:t>me_addiction.php</a:t>
            </a:r>
            <a:endParaRPr lang="en-US" sz="1600" dirty="0"/>
          </a:p>
          <a:p>
            <a:pPr marL="114300" indent="0">
              <a:buNone/>
            </a:pPr>
            <a:r>
              <a:rPr lang="en-US" sz="1600" dirty="0" err="1"/>
              <a:t>Amidi</a:t>
            </a:r>
            <a:r>
              <a:rPr lang="en-US" sz="1600" dirty="0"/>
              <a:t>, A (2008, Aug 19) Revisiting the uncanny valley. </a:t>
            </a:r>
            <a:r>
              <a:rPr lang="en-US" sz="1600" i="1" dirty="0"/>
              <a:t>Cartoon Brew</a:t>
            </a:r>
            <a:r>
              <a:rPr lang="en-US" sz="1600" dirty="0"/>
              <a:t>. Retrieved </a:t>
            </a:r>
            <a:r>
              <a:rPr lang="en-US" sz="1600" dirty="0" smtClean="0"/>
              <a:t>	from </a:t>
            </a:r>
            <a:r>
              <a:rPr lang="en-US" sz="1600" dirty="0"/>
              <a:t>http://</a:t>
            </a:r>
            <a:r>
              <a:rPr lang="en-US" sz="1600" dirty="0" smtClean="0"/>
              <a:t>www.cartoonbrew.com/cgi/revisiting-the-uncanny-valley-	6551.html  </a:t>
            </a:r>
            <a:endParaRPr lang="en-US" sz="1600" dirty="0"/>
          </a:p>
          <a:p>
            <a:pPr marL="114300" indent="0">
              <a:buNone/>
            </a:pPr>
            <a:r>
              <a:rPr lang="en-US" sz="1600" dirty="0" err="1"/>
              <a:t>Aron</a:t>
            </a:r>
            <a:r>
              <a:rPr lang="en-US" sz="1600" dirty="0"/>
              <a:t>, J. (2012). Brain training for stroke recovery. </a:t>
            </a:r>
            <a:r>
              <a:rPr lang="en-US" sz="1600" i="1" dirty="0"/>
              <a:t>New Scientist</a:t>
            </a:r>
            <a:r>
              <a:rPr lang="en-US" sz="1600" dirty="0"/>
              <a:t>, </a:t>
            </a:r>
            <a:r>
              <a:rPr lang="en-US" sz="1600" i="1" dirty="0"/>
              <a:t>214</a:t>
            </a:r>
            <a:r>
              <a:rPr lang="en-US" sz="1600" dirty="0"/>
              <a:t>(2863), 17.</a:t>
            </a:r>
          </a:p>
          <a:p>
            <a:pPr marL="114300" indent="0">
              <a:buNone/>
            </a:pPr>
            <a:r>
              <a:rPr lang="en-US" sz="1600" dirty="0"/>
              <a:t>Atkinson, D., Clark, M., &amp; Venable, B. (</a:t>
            </a:r>
            <a:r>
              <a:rPr lang="en-US" sz="1600" dirty="0" err="1"/>
              <a:t>n.d.</a:t>
            </a:r>
            <a:r>
              <a:rPr lang="en-US" sz="1600" dirty="0"/>
              <a:t>).  Autonomous agents lab. </a:t>
            </a:r>
            <a:r>
              <a:rPr lang="en-US" sz="1600" i="1" dirty="0"/>
              <a:t>Florida </a:t>
            </a:r>
            <a:r>
              <a:rPr lang="en-US" sz="1600" i="1" dirty="0" smtClean="0"/>
              <a:t>	Institute </a:t>
            </a:r>
            <a:r>
              <a:rPr lang="en-US" sz="1600" i="1" dirty="0"/>
              <a:t>for Human &amp; Machine Cognition</a:t>
            </a:r>
            <a:r>
              <a:rPr lang="en-US" sz="1600" dirty="0"/>
              <a:t>. Retrieved from </a:t>
            </a:r>
            <a:r>
              <a:rPr lang="en-US" sz="1600" dirty="0" smtClean="0"/>
              <a:t>	http</a:t>
            </a:r>
            <a:r>
              <a:rPr lang="en-US" sz="1600" dirty="0"/>
              <a:t>://www.ihmc.us/groups/datkinson/wiki/107cd/</a:t>
            </a:r>
          </a:p>
          <a:p>
            <a:pPr marL="114300" indent="0">
              <a:buNone/>
            </a:pPr>
            <a:r>
              <a:rPr lang="en-US" sz="1600" dirty="0" err="1"/>
              <a:t>Bailenson</a:t>
            </a:r>
            <a:r>
              <a:rPr lang="en-US" sz="1600" dirty="0"/>
              <a:t>, J, </a:t>
            </a:r>
            <a:r>
              <a:rPr lang="en-US" sz="1600" dirty="0" err="1"/>
              <a:t>Kayur</a:t>
            </a:r>
            <a:r>
              <a:rPr lang="en-US" sz="1600" dirty="0"/>
              <a:t>, P, Nelson, A, </a:t>
            </a:r>
            <a:r>
              <a:rPr lang="en-US" sz="1600" dirty="0" err="1"/>
              <a:t>Bajsky</a:t>
            </a:r>
            <a:r>
              <a:rPr lang="en-US" sz="1600" dirty="0"/>
              <a:t>, R, Jung, S, </a:t>
            </a:r>
            <a:r>
              <a:rPr lang="en-US" sz="1600" dirty="0" err="1"/>
              <a:t>Kurillo</a:t>
            </a:r>
            <a:r>
              <a:rPr lang="en-US" sz="1600" dirty="0"/>
              <a:t>, G (</a:t>
            </a:r>
            <a:r>
              <a:rPr lang="en-US" sz="1600" dirty="0" err="1"/>
              <a:t>n.d.</a:t>
            </a:r>
            <a:r>
              <a:rPr lang="en-US" sz="1600" dirty="0"/>
              <a:t>) The effect of </a:t>
            </a:r>
            <a:r>
              <a:rPr lang="en-US" sz="1600" dirty="0" smtClean="0"/>
              <a:t>	interactivity </a:t>
            </a:r>
            <a:r>
              <a:rPr lang="en-US" sz="1600" dirty="0"/>
              <a:t>on learning physical actions in virtual reality. </a:t>
            </a:r>
            <a:r>
              <a:rPr lang="en-US" sz="1600" i="1" dirty="0"/>
              <a:t>Media </a:t>
            </a:r>
            <a:r>
              <a:rPr lang="en-US" sz="1600" i="1" dirty="0" smtClean="0"/>
              <a:t>	Psychology</a:t>
            </a:r>
            <a:r>
              <a:rPr lang="en-US" sz="1600" dirty="0"/>
              <a:t>. Retrieved from </a:t>
            </a:r>
            <a:r>
              <a:rPr lang="en-US" sz="1600" dirty="0" smtClean="0"/>
              <a:t>	http</a:t>
            </a:r>
            <a:r>
              <a:rPr lang="en-US" sz="1600" dirty="0"/>
              <a:t>://vhil.stanford.edu/pubs/2008/bailenson-mp-interactivity.pdf</a:t>
            </a:r>
          </a:p>
          <a:p>
            <a:pPr marL="114300" indent="0">
              <a:buNone/>
            </a:pPr>
            <a:r>
              <a:rPr lang="en-US" sz="1600" dirty="0" err="1"/>
              <a:t>Battlezone</a:t>
            </a:r>
            <a:r>
              <a:rPr lang="en-US" sz="1600" dirty="0"/>
              <a:t>. (</a:t>
            </a:r>
            <a:r>
              <a:rPr lang="en-US" sz="1600" dirty="0" err="1"/>
              <a:t>n.d.</a:t>
            </a:r>
            <a:r>
              <a:rPr lang="en-US" sz="1600" dirty="0"/>
              <a:t>). </a:t>
            </a:r>
            <a:r>
              <a:rPr lang="en-US" sz="1600" i="1" dirty="0"/>
              <a:t>International Arcade Museum. </a:t>
            </a:r>
            <a:r>
              <a:rPr lang="en-US" sz="1600" dirty="0"/>
              <a:t>Retrieved from </a:t>
            </a:r>
            <a:r>
              <a:rPr lang="en-US" sz="1600" dirty="0" smtClean="0"/>
              <a:t>	http</a:t>
            </a:r>
            <a:r>
              <a:rPr lang="en-US" sz="1600" dirty="0"/>
              <a:t>://www.arcade-museum.com/game_detail.php?game_id=7059</a:t>
            </a:r>
          </a:p>
          <a:p>
            <a:pPr marL="114300" indent="0">
              <a:buNone/>
            </a:pPr>
            <a:endParaRPr lang="en-US" sz="1600" dirty="0"/>
          </a:p>
        </p:txBody>
      </p:sp>
    </p:spTree>
    <p:extLst>
      <p:ext uri="{BB962C8B-B14F-4D97-AF65-F5344CB8AC3E}">
        <p14:creationId xmlns:p14="http://schemas.microsoft.com/office/powerpoint/2010/main" val="99931318"/>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References</a:t>
            </a:r>
            <a:endParaRPr lang="en-US" dirty="0"/>
          </a:p>
        </p:txBody>
      </p:sp>
      <p:sp>
        <p:nvSpPr>
          <p:cNvPr id="3" name="Content Placeholder 2"/>
          <p:cNvSpPr>
            <a:spLocks noGrp="1"/>
          </p:cNvSpPr>
          <p:nvPr>
            <p:ph idx="1"/>
          </p:nvPr>
        </p:nvSpPr>
        <p:spPr/>
        <p:txBody>
          <a:bodyPr>
            <a:noAutofit/>
          </a:bodyPr>
          <a:lstStyle/>
          <a:p>
            <a:pPr marL="114300" indent="0">
              <a:buNone/>
            </a:pPr>
            <a:r>
              <a:rPr lang="en-US" sz="1600" dirty="0" err="1"/>
              <a:t>Beciri</a:t>
            </a:r>
            <a:r>
              <a:rPr lang="en-US" sz="1600" dirty="0"/>
              <a:t>, D. (2012, July 3). Virtual development and training - Platform for </a:t>
            </a:r>
            <a:r>
              <a:rPr lang="en-US" sz="1600" dirty="0" smtClean="0"/>
              <a:t>	production </a:t>
            </a:r>
            <a:r>
              <a:rPr lang="en-US" sz="1600" dirty="0"/>
              <a:t>facilities. </a:t>
            </a:r>
            <a:r>
              <a:rPr lang="en-US" sz="1600" i="1" dirty="0" err="1"/>
              <a:t>Robaid</a:t>
            </a:r>
            <a:r>
              <a:rPr lang="en-US" sz="1600" dirty="0"/>
              <a:t>. Retrieved from </a:t>
            </a:r>
            <a:r>
              <a:rPr lang="en-US" sz="1600" dirty="0" smtClean="0"/>
              <a:t>	http</a:t>
            </a:r>
            <a:r>
              <a:rPr lang="en-US" sz="1600" dirty="0"/>
              <a:t>://</a:t>
            </a:r>
            <a:r>
              <a:rPr lang="en-US" sz="1600" dirty="0" smtClean="0"/>
              <a:t>www.robaid.com/tech/virtual-development-and-training-	platform-for-production-facilities.htm</a:t>
            </a:r>
            <a:endParaRPr lang="en-US" sz="1600" dirty="0"/>
          </a:p>
          <a:p>
            <a:pPr marL="114300" indent="0">
              <a:buNone/>
            </a:pPr>
            <a:r>
              <a:rPr lang="en-US" sz="1600" dirty="0" err="1"/>
              <a:t>Bhojane</a:t>
            </a:r>
            <a:r>
              <a:rPr lang="en-US" sz="1600" dirty="0"/>
              <a:t>, S. S. (2012). Computer research on human mind uploading in fiction. </a:t>
            </a:r>
            <a:r>
              <a:rPr lang="en-US" sz="1600" dirty="0" smtClean="0"/>
              <a:t>	</a:t>
            </a:r>
            <a:r>
              <a:rPr lang="en-US" sz="1600" i="1" dirty="0" smtClean="0"/>
              <a:t>Golden </a:t>
            </a:r>
            <a:r>
              <a:rPr lang="en-US" sz="1600" i="1" dirty="0"/>
              <a:t>Research Thoughts. 1</a:t>
            </a:r>
            <a:r>
              <a:rPr lang="en-US" sz="1600" dirty="0"/>
              <a:t> (7), p. 1-3. Retrieved from Academic </a:t>
            </a:r>
            <a:r>
              <a:rPr lang="en-US" sz="1600" dirty="0" smtClean="0"/>
              <a:t>	Search </a:t>
            </a:r>
            <a:r>
              <a:rPr lang="en-US" sz="1600" dirty="0"/>
              <a:t>Complete.</a:t>
            </a:r>
          </a:p>
          <a:p>
            <a:pPr marL="114300" indent="0">
              <a:buNone/>
            </a:pPr>
            <a:r>
              <a:rPr lang="en-US" sz="1600" dirty="0" err="1"/>
              <a:t>Bilawchuk</a:t>
            </a:r>
            <a:r>
              <a:rPr lang="en-US" sz="1600" dirty="0"/>
              <a:t>, A. (</a:t>
            </a:r>
            <a:r>
              <a:rPr lang="en-US" sz="1600" dirty="0" err="1"/>
              <a:t>n.d.</a:t>
            </a:r>
            <a:r>
              <a:rPr lang="en-US" sz="1600" dirty="0"/>
              <a:t>) Where did VR come from? </a:t>
            </a:r>
            <a:r>
              <a:rPr lang="en-US" sz="1600" i="1" dirty="0"/>
              <a:t>Virtual Reality. </a:t>
            </a:r>
            <a:r>
              <a:rPr lang="en-US" sz="1600" dirty="0"/>
              <a:t>Retrieved from </a:t>
            </a:r>
            <a:r>
              <a:rPr lang="en-US" sz="1600" dirty="0" smtClean="0"/>
              <a:t>	http</a:t>
            </a:r>
            <a:r>
              <a:rPr lang="en-US" sz="1600" dirty="0"/>
              <a:t>://www.bilawchuk.com/mark/history.html</a:t>
            </a:r>
          </a:p>
          <a:p>
            <a:pPr marL="114300" indent="0">
              <a:buNone/>
            </a:pPr>
            <a:r>
              <a:rPr lang="en-US" sz="1600" dirty="0" err="1"/>
              <a:t>Bley</a:t>
            </a:r>
            <a:r>
              <a:rPr lang="en-US" sz="1600" dirty="0"/>
              <a:t>, F. (1999). Virtual reality technology. </a:t>
            </a:r>
            <a:r>
              <a:rPr lang="en-US" sz="1600" i="1" dirty="0" err="1"/>
              <a:t>Fbley</a:t>
            </a:r>
            <a:r>
              <a:rPr lang="en-US" sz="1600" dirty="0"/>
              <a:t>. Retrieved from </a:t>
            </a:r>
            <a:r>
              <a:rPr lang="en-US" sz="1600" dirty="0" smtClean="0"/>
              <a:t>	http</a:t>
            </a:r>
            <a:r>
              <a:rPr lang="en-US" sz="1600" dirty="0"/>
              <a:t>://www.fbley.de/index.htm</a:t>
            </a:r>
          </a:p>
          <a:p>
            <a:pPr marL="114300" indent="0">
              <a:buNone/>
            </a:pPr>
            <a:r>
              <a:rPr lang="en-US" sz="1600" dirty="0" err="1"/>
              <a:t>Botz</a:t>
            </a:r>
            <a:r>
              <a:rPr lang="en-US" sz="1600" dirty="0"/>
              <a:t>-Bornstein, T. (2012). Critical </a:t>
            </a:r>
            <a:r>
              <a:rPr lang="en-US" sz="1600" dirty="0" err="1"/>
              <a:t>posthumanism</a:t>
            </a:r>
            <a:r>
              <a:rPr lang="en-US" sz="1600" dirty="0"/>
              <a:t>. </a:t>
            </a:r>
            <a:r>
              <a:rPr lang="en-US" sz="1600" i="1" dirty="0" err="1"/>
              <a:t>Pensamiento</a:t>
            </a:r>
            <a:r>
              <a:rPr lang="en-US" sz="1600" i="1" dirty="0"/>
              <a:t> Y </a:t>
            </a:r>
            <a:r>
              <a:rPr lang="en-US" sz="1600" i="1" dirty="0" err="1"/>
              <a:t>Cultura</a:t>
            </a:r>
            <a:r>
              <a:rPr lang="en-US" sz="1600" dirty="0"/>
              <a:t>. 15 (1), </a:t>
            </a:r>
            <a:r>
              <a:rPr lang="en-US" sz="1600" dirty="0" smtClean="0"/>
              <a:t>	pp</a:t>
            </a:r>
            <a:r>
              <a:rPr lang="en-US" sz="1600" dirty="0"/>
              <a:t>. 20-30. Retrieved from Academic Search Complete.</a:t>
            </a:r>
          </a:p>
          <a:p>
            <a:pPr marL="114300" indent="0">
              <a:buNone/>
            </a:pPr>
            <a:r>
              <a:rPr lang="en-US" sz="1600" dirty="0"/>
              <a:t>Briggs, J. C. (1996). The promise of virtual reality. </a:t>
            </a:r>
            <a:r>
              <a:rPr lang="en-US" sz="1600" i="1" dirty="0"/>
              <a:t>Futurist. 30</a:t>
            </a:r>
            <a:r>
              <a:rPr lang="en-US" sz="1600" dirty="0"/>
              <a:t> (5), p. 13. Retrieved </a:t>
            </a:r>
            <a:r>
              <a:rPr lang="en-US" sz="1600" dirty="0" smtClean="0"/>
              <a:t>	from </a:t>
            </a:r>
            <a:r>
              <a:rPr lang="en-US" sz="1600" dirty="0" err="1"/>
              <a:t>MasterFILE</a:t>
            </a:r>
            <a:r>
              <a:rPr lang="en-US" sz="1600" dirty="0"/>
              <a:t> Premier</a:t>
            </a:r>
            <a:r>
              <a:rPr lang="en-US" sz="1600" dirty="0" smtClean="0"/>
              <a:t>.</a:t>
            </a:r>
            <a:endParaRPr lang="en-US" sz="1600" dirty="0"/>
          </a:p>
        </p:txBody>
      </p:sp>
    </p:spTree>
    <p:extLst>
      <p:ext uri="{BB962C8B-B14F-4D97-AF65-F5344CB8AC3E}">
        <p14:creationId xmlns:p14="http://schemas.microsoft.com/office/powerpoint/2010/main" val="2201257353"/>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6" name="Content Placeholder 5"/>
          <p:cNvSpPr>
            <a:spLocks noGrp="1"/>
          </p:cNvSpPr>
          <p:nvPr>
            <p:ph idx="1"/>
          </p:nvPr>
        </p:nvSpPr>
        <p:spPr/>
        <p:txBody>
          <a:bodyPr>
            <a:noAutofit/>
          </a:bodyPr>
          <a:lstStyle/>
          <a:p>
            <a:pPr marL="114300" indent="0">
              <a:buNone/>
            </a:pPr>
            <a:r>
              <a:rPr lang="en-US" sz="1600" dirty="0"/>
              <a:t>Bugged Out: Augmented reality insects help beat phobia. (</a:t>
            </a:r>
            <a:r>
              <a:rPr lang="en-US" sz="1600" dirty="0" err="1"/>
              <a:t>n.d.</a:t>
            </a:r>
            <a:r>
              <a:rPr lang="en-US" sz="1600" dirty="0"/>
              <a:t>). </a:t>
            </a:r>
            <a:r>
              <a:rPr lang="en-US" sz="1600" i="1" dirty="0" err="1"/>
              <a:t>Gajitz</a:t>
            </a:r>
            <a:r>
              <a:rPr lang="en-US" sz="1600" dirty="0"/>
              <a:t>. </a:t>
            </a:r>
            <a:r>
              <a:rPr lang="en-US" sz="1600" dirty="0" smtClean="0"/>
              <a:t>	Retrieved </a:t>
            </a:r>
            <a:r>
              <a:rPr lang="en-US" sz="1600" dirty="0"/>
              <a:t>from http://</a:t>
            </a:r>
            <a:r>
              <a:rPr lang="en-US" sz="1600" dirty="0" smtClean="0"/>
              <a:t>gajitz.com/bugged-out-augmented-reality-	insects-help-beat-phobia</a:t>
            </a:r>
            <a:r>
              <a:rPr lang="en-US" sz="1600" dirty="0"/>
              <a:t>/</a:t>
            </a:r>
          </a:p>
          <a:p>
            <a:pPr marL="114300" indent="0">
              <a:buNone/>
            </a:pPr>
            <a:r>
              <a:rPr lang="en-US" sz="1600" dirty="0" err="1"/>
              <a:t>Darma</a:t>
            </a:r>
            <a:r>
              <a:rPr lang="en-US" sz="1600" dirty="0"/>
              <a:t>, S. (2012, January 13). Medical students to wear 3D glasses for </a:t>
            </a:r>
            <a:r>
              <a:rPr lang="en-US" sz="1600" dirty="0" smtClean="0"/>
              <a:t>	anatomy </a:t>
            </a:r>
            <a:r>
              <a:rPr lang="en-US" sz="1600" dirty="0"/>
              <a:t>class? </a:t>
            </a:r>
            <a:r>
              <a:rPr lang="en-US" sz="1600" i="1" dirty="0" err="1"/>
              <a:t>MedGadget</a:t>
            </a:r>
            <a:r>
              <a:rPr lang="en-US" sz="1600" dirty="0"/>
              <a:t>. Retrieved from </a:t>
            </a:r>
            <a:r>
              <a:rPr lang="en-US" sz="1600" dirty="0" smtClean="0"/>
              <a:t>	http</a:t>
            </a:r>
            <a:r>
              <a:rPr lang="en-US" sz="1600" dirty="0"/>
              <a:t>://</a:t>
            </a:r>
            <a:r>
              <a:rPr lang="en-US" sz="1600" dirty="0" smtClean="0"/>
              <a:t>www.medgadget.com/2012/01/medical-students-to-wear-	3d-glasses-for-anatomy-class.html</a:t>
            </a:r>
            <a:endParaRPr lang="en-US" sz="1600" dirty="0"/>
          </a:p>
          <a:p>
            <a:pPr marL="114300" indent="0">
              <a:buNone/>
            </a:pPr>
            <a:r>
              <a:rPr lang="en-US" sz="1600" dirty="0" err="1"/>
              <a:t>Ebersole</a:t>
            </a:r>
            <a:r>
              <a:rPr lang="en-US" sz="1600" dirty="0"/>
              <a:t>, S. (1997). A brief history of virtual reality and its social </a:t>
            </a:r>
            <a:r>
              <a:rPr lang="en-US" sz="1600" dirty="0" smtClean="0"/>
              <a:t>	applications</a:t>
            </a:r>
            <a:r>
              <a:rPr lang="en-US" sz="1600" dirty="0"/>
              <a:t>. </a:t>
            </a:r>
            <a:r>
              <a:rPr lang="en-US" sz="1600" dirty="0" smtClean="0"/>
              <a:t>	</a:t>
            </a:r>
            <a:r>
              <a:rPr lang="en-US" sz="1600" i="1" dirty="0" smtClean="0"/>
              <a:t>University </a:t>
            </a:r>
            <a:r>
              <a:rPr lang="en-US" sz="1600" i="1" dirty="0"/>
              <a:t>of Southern Colorado.</a:t>
            </a:r>
            <a:r>
              <a:rPr lang="en-US" sz="1600" dirty="0"/>
              <a:t> Retrieved from </a:t>
            </a:r>
            <a:r>
              <a:rPr lang="en-US" sz="1600" dirty="0" smtClean="0"/>
              <a:t>http</a:t>
            </a:r>
            <a:r>
              <a:rPr lang="en-US" sz="1600" dirty="0"/>
              <a:t>://</a:t>
            </a:r>
            <a:r>
              <a:rPr lang="en-US" sz="1600" dirty="0" smtClean="0"/>
              <a:t>faculty.colostate-	pueblo.edu/</a:t>
            </a:r>
            <a:r>
              <a:rPr lang="en-US" sz="1600" dirty="0" err="1" smtClean="0"/>
              <a:t>samuel.ebersole</a:t>
            </a:r>
            <a:r>
              <a:rPr lang="en-US" sz="1600" dirty="0" smtClean="0"/>
              <a:t>/336/</a:t>
            </a:r>
            <a:r>
              <a:rPr lang="en-US" sz="1600" dirty="0" err="1" smtClean="0"/>
              <a:t>eim</a:t>
            </a:r>
            <a:r>
              <a:rPr lang="en-US" sz="1600" dirty="0" smtClean="0"/>
              <a:t>/papers/vrhist.html</a:t>
            </a:r>
            <a:endParaRPr lang="en-US" sz="1600" dirty="0"/>
          </a:p>
          <a:p>
            <a:pPr marL="114300" indent="0">
              <a:buNone/>
            </a:pPr>
            <a:r>
              <a:rPr lang="en-US" sz="1600" dirty="0"/>
              <a:t>Elsevier Health Sciences (2011, July 12). Parkinson's disease patients may </a:t>
            </a:r>
            <a:r>
              <a:rPr lang="en-US" sz="1600" dirty="0" smtClean="0"/>
              <a:t>benefit 	from </a:t>
            </a:r>
            <a:r>
              <a:rPr lang="en-US" sz="1600" dirty="0"/>
              <a:t>virtual-reality-based therapies. </a:t>
            </a:r>
            <a:r>
              <a:rPr lang="en-US" sz="1600" dirty="0" err="1"/>
              <a:t>ScienceDaily</a:t>
            </a:r>
            <a:r>
              <a:rPr lang="en-US" sz="1600" dirty="0"/>
              <a:t>. Retrieved </a:t>
            </a:r>
            <a:r>
              <a:rPr lang="en-US" sz="1600" dirty="0" smtClean="0"/>
              <a:t>from 	http</a:t>
            </a:r>
            <a:r>
              <a:rPr lang="en-US" sz="1600" dirty="0"/>
              <a:t>://www.sciencedaily.com</a:t>
            </a:r>
            <a:r>
              <a:rPr lang="en-US" sz="1600" dirty="0" smtClean="0"/>
              <a:t>­/</a:t>
            </a:r>
            <a:r>
              <a:rPr lang="en-US" sz="1600" dirty="0"/>
              <a:t>releases/2011/07/110711104928.htm</a:t>
            </a:r>
          </a:p>
          <a:p>
            <a:pPr marL="114300" indent="0">
              <a:buNone/>
            </a:pPr>
            <a:r>
              <a:rPr lang="en-US" sz="1600" dirty="0"/>
              <a:t>Ethical issues for the use of virtual reality in the psychological science. </a:t>
            </a:r>
            <a:r>
              <a:rPr lang="en-US" sz="1600" dirty="0" smtClean="0"/>
              <a:t>(</a:t>
            </a:r>
            <a:r>
              <a:rPr lang="en-US" sz="1600" dirty="0"/>
              <a:t>2013). </a:t>
            </a:r>
            <a:r>
              <a:rPr lang="en-US" sz="1600" dirty="0" smtClean="0"/>
              <a:t>	</a:t>
            </a:r>
            <a:r>
              <a:rPr lang="en-US" sz="1600" i="1" dirty="0" smtClean="0"/>
              <a:t>Ethical </a:t>
            </a:r>
            <a:r>
              <a:rPr lang="en-US" sz="1600" i="1" dirty="0"/>
              <a:t>Issues of VR.</a:t>
            </a:r>
            <a:r>
              <a:rPr lang="en-US" sz="1600" dirty="0"/>
              <a:t> Retrieved from </a:t>
            </a:r>
            <a:r>
              <a:rPr lang="en-US" sz="1600" dirty="0" smtClean="0"/>
              <a:t>	http</a:t>
            </a:r>
            <a:r>
              <a:rPr lang="en-US" sz="1600" dirty="0"/>
              <a:t>://</a:t>
            </a:r>
            <a:r>
              <a:rPr lang="en-US" sz="1600" dirty="0" smtClean="0"/>
              <a:t>www.virtuallybetter.com/af/documents/VR_Ethics_Chapter.p	</a:t>
            </a:r>
            <a:r>
              <a:rPr lang="en-US" sz="1600" dirty="0" err="1" smtClean="0"/>
              <a:t>df</a:t>
            </a:r>
            <a:endParaRPr lang="en-US" sz="1600" dirty="0"/>
          </a:p>
          <a:p>
            <a:endParaRPr lang="en-US" sz="1600" dirty="0"/>
          </a:p>
        </p:txBody>
      </p:sp>
    </p:spTree>
    <p:extLst>
      <p:ext uri="{BB962C8B-B14F-4D97-AF65-F5344CB8AC3E}">
        <p14:creationId xmlns:p14="http://schemas.microsoft.com/office/powerpoint/2010/main" val="4255469808"/>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3" name="Content Placeholder 2"/>
          <p:cNvSpPr>
            <a:spLocks noGrp="1"/>
          </p:cNvSpPr>
          <p:nvPr>
            <p:ph idx="1"/>
          </p:nvPr>
        </p:nvSpPr>
        <p:spPr/>
        <p:txBody>
          <a:bodyPr>
            <a:normAutofit/>
          </a:bodyPr>
          <a:lstStyle/>
          <a:p>
            <a:pPr marL="114300" indent="0">
              <a:buNone/>
            </a:pPr>
            <a:r>
              <a:rPr lang="en-US" sz="1600" dirty="0" err="1"/>
              <a:t>Ferragallo</a:t>
            </a:r>
            <a:r>
              <a:rPr lang="en-US" sz="1600" dirty="0"/>
              <a:t>, R. (</a:t>
            </a:r>
            <a:r>
              <a:rPr lang="en-US" sz="1600" dirty="0" err="1"/>
              <a:t>n.d.</a:t>
            </a:r>
            <a:r>
              <a:rPr lang="en-US" sz="1600" dirty="0"/>
              <a:t>). The </a:t>
            </a:r>
            <a:r>
              <a:rPr lang="en-US" sz="1600" dirty="0" err="1"/>
              <a:t>Sensorama</a:t>
            </a:r>
            <a:r>
              <a:rPr lang="en-US" sz="1600" dirty="0"/>
              <a:t>. </a:t>
            </a:r>
            <a:r>
              <a:rPr lang="en-US" sz="1600" i="1" dirty="0" err="1"/>
              <a:t>Ferragallo</a:t>
            </a:r>
            <a:r>
              <a:rPr lang="en-US" sz="1600" i="1" dirty="0"/>
              <a:t> .</a:t>
            </a:r>
            <a:r>
              <a:rPr lang="en-US" sz="1600" dirty="0"/>
              <a:t> Retrieved from </a:t>
            </a:r>
            <a:r>
              <a:rPr lang="en-US" sz="1600" dirty="0" smtClean="0"/>
              <a:t>	http</a:t>
            </a:r>
            <a:r>
              <a:rPr lang="en-US" sz="1600" dirty="0"/>
              <a:t>://www.ferragallo.com/sensorama.html</a:t>
            </a:r>
          </a:p>
          <a:p>
            <a:pPr marL="114300" indent="0">
              <a:buNone/>
            </a:pPr>
            <a:r>
              <a:rPr lang="en-US" sz="1600" dirty="0"/>
              <a:t>Forget the red pill. (March 26, 2012). </a:t>
            </a:r>
            <a:r>
              <a:rPr lang="en-US" sz="1600" i="1" dirty="0"/>
              <a:t>Could this happen.</a:t>
            </a:r>
            <a:r>
              <a:rPr lang="en-US" sz="1600" dirty="0"/>
              <a:t> Retrieved from </a:t>
            </a:r>
            <a:r>
              <a:rPr lang="en-US" sz="1600" dirty="0" smtClean="0"/>
              <a:t>	http</a:t>
            </a:r>
            <a:r>
              <a:rPr lang="en-US" sz="1600" dirty="0"/>
              <a:t>://couldthishappen.com/?p=373</a:t>
            </a:r>
          </a:p>
          <a:p>
            <a:pPr marL="114300" indent="0">
              <a:buNone/>
            </a:pPr>
            <a:r>
              <a:rPr lang="en-US" sz="1600" dirty="0"/>
              <a:t>FRASCA True-flight flight training device. (2008, Nov 17). </a:t>
            </a:r>
            <a:r>
              <a:rPr lang="en-US" sz="1600" i="1" dirty="0"/>
              <a:t>Gateway Technical </a:t>
            </a:r>
            <a:r>
              <a:rPr lang="en-US" sz="1600" i="1" dirty="0" smtClean="0"/>
              <a:t>	College</a:t>
            </a:r>
            <a:r>
              <a:rPr lang="en-US" sz="1600" i="1" dirty="0"/>
              <a:t>. </a:t>
            </a:r>
            <a:r>
              <a:rPr lang="en-US" sz="1600" dirty="0"/>
              <a:t>Retrieved from </a:t>
            </a:r>
            <a:r>
              <a:rPr lang="en-US" sz="1600" dirty="0" smtClean="0"/>
              <a:t>	http</a:t>
            </a:r>
            <a:r>
              <a:rPr lang="en-US" sz="1600" dirty="0"/>
              <a:t>://mainweb.gtc.edu/InterDev/page.asp?q=691&amp;pid=10-402-1</a:t>
            </a:r>
          </a:p>
          <a:p>
            <a:pPr marL="114300" indent="0">
              <a:buNone/>
            </a:pPr>
            <a:r>
              <a:rPr lang="en-US" sz="1600" dirty="0" err="1"/>
              <a:t>Goertzel</a:t>
            </a:r>
            <a:r>
              <a:rPr lang="en-US" sz="1600" dirty="0"/>
              <a:t>, B. (2007). Human-level artificial general intelligence and the </a:t>
            </a:r>
            <a:r>
              <a:rPr lang="en-US" sz="1600" dirty="0" smtClean="0"/>
              <a:t>	possibility </a:t>
            </a:r>
            <a:r>
              <a:rPr lang="en-US" sz="1600" dirty="0"/>
              <a:t>of a technological singularity: A reaction to Ray Kurzweil’s </a:t>
            </a:r>
            <a:r>
              <a:rPr lang="en-US" sz="1600" i="1" dirty="0"/>
              <a:t>The </a:t>
            </a:r>
            <a:r>
              <a:rPr lang="en-US" sz="1600" i="1" dirty="0" smtClean="0"/>
              <a:t>	Singularity </a:t>
            </a:r>
            <a:r>
              <a:rPr lang="en-US" sz="1600" i="1" dirty="0"/>
              <a:t>Is Near</a:t>
            </a:r>
            <a:r>
              <a:rPr lang="en-US" sz="1600" dirty="0"/>
              <a:t>, and McDermott’s critique of Kurzweil. </a:t>
            </a:r>
            <a:r>
              <a:rPr lang="en-US" sz="1600" i="1" dirty="0" err="1"/>
              <a:t>ScienceDirect</a:t>
            </a:r>
            <a:r>
              <a:rPr lang="en-US" sz="1600" dirty="0"/>
              <a:t>.</a:t>
            </a:r>
            <a:r>
              <a:rPr lang="en-US" sz="1600" i="1" dirty="0"/>
              <a:t> </a:t>
            </a:r>
            <a:r>
              <a:rPr lang="en-US" sz="1600" i="1" dirty="0" smtClean="0"/>
              <a:t>	171</a:t>
            </a:r>
            <a:r>
              <a:rPr lang="en-US" sz="1600" dirty="0" smtClean="0"/>
              <a:t> </a:t>
            </a:r>
            <a:r>
              <a:rPr lang="en-US" sz="1600" dirty="0"/>
              <a:t>(18), pp. 1161-1173. Retrieved from </a:t>
            </a:r>
            <a:r>
              <a:rPr lang="en-US" sz="1600" dirty="0" smtClean="0"/>
              <a:t>	http</a:t>
            </a:r>
            <a:r>
              <a:rPr lang="en-US" sz="1600" dirty="0"/>
              <a:t>://www.sciencedirect.com/science/article/pii/S0004370207001464</a:t>
            </a:r>
          </a:p>
          <a:p>
            <a:pPr marL="114300" indent="0">
              <a:buNone/>
            </a:pPr>
            <a:r>
              <a:rPr lang="en-US" sz="1600" dirty="0"/>
              <a:t>Hannah, J. (2007). Use of virtual reality spreading in business world. </a:t>
            </a:r>
            <a:r>
              <a:rPr lang="en-US" sz="1600" i="1" dirty="0"/>
              <a:t>USA Today.</a:t>
            </a:r>
            <a:r>
              <a:rPr lang="en-US" sz="1600" dirty="0"/>
              <a:t> </a:t>
            </a:r>
            <a:r>
              <a:rPr lang="en-US" sz="1600" dirty="0" smtClean="0"/>
              <a:t>	Retrieved </a:t>
            </a:r>
            <a:r>
              <a:rPr lang="en-US" sz="1600" dirty="0"/>
              <a:t>from </a:t>
            </a:r>
            <a:r>
              <a:rPr lang="en-US" sz="1600" dirty="0" smtClean="0"/>
              <a:t>	http</a:t>
            </a:r>
            <a:r>
              <a:rPr lang="en-US" sz="1600" dirty="0"/>
              <a:t>://</a:t>
            </a:r>
            <a:r>
              <a:rPr lang="en-US" sz="1600" dirty="0" smtClean="0"/>
              <a:t>usatoday30.usatoday.com/tech/news/techinnovations/2007-01-	15-virtual-reality-business_x.htm</a:t>
            </a:r>
            <a:endParaRPr lang="en-US" sz="1600" dirty="0"/>
          </a:p>
          <a:p>
            <a:pPr marL="0" indent="0">
              <a:buNone/>
            </a:pPr>
            <a:endParaRPr lang="en-US" sz="1600" dirty="0"/>
          </a:p>
        </p:txBody>
      </p:sp>
    </p:spTree>
    <p:extLst>
      <p:ext uri="{BB962C8B-B14F-4D97-AF65-F5344CB8AC3E}">
        <p14:creationId xmlns:p14="http://schemas.microsoft.com/office/powerpoint/2010/main" val="1347599447"/>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3" name="Content Placeholder 2"/>
          <p:cNvSpPr>
            <a:spLocks noGrp="1"/>
          </p:cNvSpPr>
          <p:nvPr>
            <p:ph idx="1"/>
          </p:nvPr>
        </p:nvSpPr>
        <p:spPr/>
        <p:txBody>
          <a:bodyPr>
            <a:normAutofit/>
          </a:bodyPr>
          <a:lstStyle/>
          <a:p>
            <a:pPr marL="114300" indent="0">
              <a:buNone/>
            </a:pPr>
            <a:r>
              <a:rPr lang="en-US" sz="1600" dirty="0"/>
              <a:t>Hill, V. (2013). 3D Sci-fi library exhibit in </a:t>
            </a:r>
            <a:r>
              <a:rPr lang="en-US" sz="1600" dirty="0" err="1"/>
              <a:t>Inworldz</a:t>
            </a:r>
            <a:r>
              <a:rPr lang="en-US" sz="1600" dirty="0"/>
              <a:t>. </a:t>
            </a:r>
            <a:r>
              <a:rPr lang="en-US" sz="1600" i="1" dirty="0" err="1"/>
              <a:t>Valibrarian</a:t>
            </a:r>
            <a:r>
              <a:rPr lang="en-US" sz="1600" dirty="0"/>
              <a:t>. Retrieved from </a:t>
            </a:r>
            <a:r>
              <a:rPr lang="en-US" sz="1600" dirty="0" smtClean="0"/>
              <a:t>	http</a:t>
            </a:r>
            <a:r>
              <a:rPr lang="en-US" sz="1600" dirty="0"/>
              <a:t>://vhill.edublogs.org/category/virtual-reality/</a:t>
            </a:r>
          </a:p>
          <a:p>
            <a:pPr marL="114300" indent="0">
              <a:buNone/>
            </a:pPr>
            <a:r>
              <a:rPr lang="en-US" sz="1600" dirty="0"/>
              <a:t>How did virtual reality begin? (2009) </a:t>
            </a:r>
            <a:r>
              <a:rPr lang="en-US" sz="1600" i="1" dirty="0"/>
              <a:t>Virtual Reality Blog. </a:t>
            </a:r>
            <a:r>
              <a:rPr lang="en-US" sz="1600" dirty="0"/>
              <a:t>Retrieved from </a:t>
            </a:r>
            <a:r>
              <a:rPr lang="en-US" sz="1600" dirty="0" smtClean="0"/>
              <a:t>	http</a:t>
            </a:r>
            <a:r>
              <a:rPr lang="en-US" sz="1600" dirty="0"/>
              <a:t>://www.vrs.org.uk/virtual-reality/beginning.html</a:t>
            </a:r>
          </a:p>
          <a:p>
            <a:pPr marL="114300" indent="0">
              <a:buNone/>
            </a:pPr>
            <a:r>
              <a:rPr lang="en-US" sz="1600" dirty="0"/>
              <a:t>HPINNOVATIONS. (2011). </a:t>
            </a:r>
            <a:r>
              <a:rPr lang="en-US" sz="1600" i="1" dirty="0"/>
              <a:t>Hydrocarbon Processing</a:t>
            </a:r>
            <a:r>
              <a:rPr lang="en-US" sz="1600" dirty="0"/>
              <a:t> , </a:t>
            </a:r>
            <a:r>
              <a:rPr lang="en-US" sz="1600" i="1" dirty="0"/>
              <a:t>90</a:t>
            </a:r>
            <a:r>
              <a:rPr lang="en-US" sz="1600" dirty="0"/>
              <a:t>(5), pp. 25-28. Retrieved </a:t>
            </a:r>
            <a:r>
              <a:rPr lang="en-US" sz="1600" dirty="0" smtClean="0"/>
              <a:t>	from </a:t>
            </a:r>
            <a:r>
              <a:rPr lang="en-US" sz="1600" dirty="0"/>
              <a:t>Academic Search Complete.</a:t>
            </a:r>
          </a:p>
          <a:p>
            <a:pPr marL="114300" indent="0">
              <a:buNone/>
            </a:pPr>
            <a:r>
              <a:rPr lang="en-US" sz="1600" dirty="0"/>
              <a:t>Jackson, J. (2013, Aug. 7). Computer game pioneer John </a:t>
            </a:r>
            <a:r>
              <a:rPr lang="en-US" sz="1600" dirty="0" err="1"/>
              <a:t>Carmack</a:t>
            </a:r>
            <a:r>
              <a:rPr lang="en-US" sz="1600" dirty="0"/>
              <a:t> joins virtual </a:t>
            </a:r>
            <a:r>
              <a:rPr lang="en-US" sz="1600" dirty="0" smtClean="0"/>
              <a:t>	reality </a:t>
            </a:r>
            <a:r>
              <a:rPr lang="en-US" sz="1600" dirty="0"/>
              <a:t>startup.  </a:t>
            </a:r>
            <a:r>
              <a:rPr lang="en-US" sz="1600" i="1" dirty="0"/>
              <a:t>Chief Information Officer Magazine</a:t>
            </a:r>
            <a:r>
              <a:rPr lang="en-US" sz="1600" dirty="0"/>
              <a:t>. Retrieved from </a:t>
            </a:r>
            <a:r>
              <a:rPr lang="en-US" sz="1600" dirty="0" smtClean="0"/>
              <a:t>	http</a:t>
            </a:r>
            <a:r>
              <a:rPr lang="en-US" sz="1600" dirty="0"/>
              <a:t>://www.cio.com.au/article/523109/computer_game_pioneer_john</a:t>
            </a:r>
            <a:r>
              <a:rPr lang="en-US" sz="1600" dirty="0" smtClean="0"/>
              <a:t>_	</a:t>
            </a:r>
            <a:r>
              <a:rPr lang="en-US" sz="1600" dirty="0" err="1" smtClean="0"/>
              <a:t>carmack_joins_virtual_reality_startup</a:t>
            </a:r>
            <a:r>
              <a:rPr lang="en-US" sz="1600" dirty="0"/>
              <a:t>/</a:t>
            </a:r>
          </a:p>
          <a:p>
            <a:pPr marL="114300" indent="0">
              <a:buNone/>
            </a:pPr>
            <a:r>
              <a:rPr lang="en-US" sz="1600" dirty="0" err="1"/>
              <a:t>Jardin</a:t>
            </a:r>
            <a:r>
              <a:rPr lang="en-US" sz="1600" dirty="0"/>
              <a:t>, X. (2005, Aug. 19). Virtual reality therapy for combat stress. </a:t>
            </a:r>
            <a:r>
              <a:rPr lang="en-US" sz="1600" i="1" dirty="0"/>
              <a:t>National </a:t>
            </a:r>
            <a:r>
              <a:rPr lang="en-US" sz="1600" i="1" dirty="0" smtClean="0"/>
              <a:t>	Public </a:t>
            </a:r>
            <a:r>
              <a:rPr lang="en-US" sz="1600" i="1" dirty="0"/>
              <a:t>Radio. </a:t>
            </a:r>
            <a:r>
              <a:rPr lang="en-US" sz="1600" dirty="0"/>
              <a:t>Retrieved from </a:t>
            </a:r>
            <a:r>
              <a:rPr lang="en-US" sz="1600" dirty="0" smtClean="0"/>
              <a:t>	http</a:t>
            </a:r>
            <a:r>
              <a:rPr lang="en-US" sz="1600" dirty="0"/>
              <a:t>://www.npr.org/templates/story/story.php?storyId=4806921</a:t>
            </a:r>
          </a:p>
          <a:p>
            <a:pPr marL="114300" indent="0">
              <a:buNone/>
            </a:pPr>
            <a:r>
              <a:rPr lang="en-US" sz="1600" dirty="0"/>
              <a:t>Luck, M., &amp; Aylett, R. (2000). Applying artificial intelligence to virtual reality: </a:t>
            </a:r>
            <a:r>
              <a:rPr lang="en-US" sz="1600" dirty="0" smtClean="0"/>
              <a:t>	Intelligent </a:t>
            </a:r>
            <a:r>
              <a:rPr lang="en-US" sz="1600" dirty="0"/>
              <a:t>virtual environments. </a:t>
            </a:r>
            <a:r>
              <a:rPr lang="en-US" sz="1600" i="1" dirty="0"/>
              <a:t>Applied Artificial Intelligence. 14 </a:t>
            </a:r>
            <a:r>
              <a:rPr lang="en-US" sz="1600" dirty="0"/>
              <a:t>(1), p. </a:t>
            </a:r>
            <a:r>
              <a:rPr lang="en-US" sz="1600" dirty="0" smtClean="0"/>
              <a:t>3-	32</a:t>
            </a:r>
            <a:r>
              <a:rPr lang="en-US" sz="1600" dirty="0"/>
              <a:t>. doi:10.1080/088395100117142</a:t>
            </a:r>
          </a:p>
          <a:p>
            <a:pPr marL="114300" indent="0">
              <a:buNone/>
            </a:pPr>
            <a:endParaRPr lang="en-US" sz="1600" dirty="0"/>
          </a:p>
        </p:txBody>
      </p:sp>
    </p:spTree>
    <p:extLst>
      <p:ext uri="{BB962C8B-B14F-4D97-AF65-F5344CB8AC3E}">
        <p14:creationId xmlns:p14="http://schemas.microsoft.com/office/powerpoint/2010/main" val="3818602358"/>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3" name="Content Placeholder 2"/>
          <p:cNvSpPr>
            <a:spLocks noGrp="1"/>
          </p:cNvSpPr>
          <p:nvPr>
            <p:ph idx="1"/>
          </p:nvPr>
        </p:nvSpPr>
        <p:spPr/>
        <p:txBody>
          <a:bodyPr>
            <a:noAutofit/>
          </a:bodyPr>
          <a:lstStyle/>
          <a:p>
            <a:pPr marL="114300" indent="0">
              <a:buNone/>
            </a:pPr>
            <a:r>
              <a:rPr lang="en-US" sz="1600" dirty="0" err="1"/>
              <a:t>McIlvaine</a:t>
            </a:r>
            <a:r>
              <a:rPr lang="en-US" sz="1600" dirty="0"/>
              <a:t>, R. (2011). Virtual-reality games helping with PTSD. </a:t>
            </a:r>
            <a:r>
              <a:rPr lang="en-US" sz="1600" i="1" dirty="0"/>
              <a:t>Soldiers</a:t>
            </a:r>
            <a:r>
              <a:rPr lang="en-US" sz="1600" dirty="0"/>
              <a:t>, </a:t>
            </a:r>
            <a:r>
              <a:rPr lang="en-US" sz="1600" i="1" dirty="0"/>
              <a:t>66</a:t>
            </a:r>
            <a:r>
              <a:rPr lang="en-US" sz="1600" dirty="0"/>
              <a:t>(4), 24. </a:t>
            </a:r>
            <a:r>
              <a:rPr lang="en-US" sz="1600" dirty="0" smtClean="0"/>
              <a:t>	Retrieved </a:t>
            </a:r>
            <a:r>
              <a:rPr lang="en-US" sz="1600" dirty="0"/>
              <a:t>from Academic Search Complete.</a:t>
            </a:r>
          </a:p>
          <a:p>
            <a:pPr marL="114300" indent="0">
              <a:buNone/>
            </a:pPr>
            <a:r>
              <a:rPr lang="en-US" sz="1600" dirty="0"/>
              <a:t>Military training and military readiness: Are you ready for combat challenges? </a:t>
            </a:r>
            <a:r>
              <a:rPr lang="en-US" sz="1600" dirty="0" smtClean="0"/>
              <a:t>	(</a:t>
            </a:r>
            <a:r>
              <a:rPr lang="en-US" sz="1600" dirty="0" err="1"/>
              <a:t>n.d.</a:t>
            </a:r>
            <a:r>
              <a:rPr lang="en-US" sz="1600" dirty="0"/>
              <a:t>). </a:t>
            </a:r>
            <a:r>
              <a:rPr lang="en-US" sz="1600" i="1" dirty="0"/>
              <a:t>Military Grade Nutritionals</a:t>
            </a:r>
            <a:r>
              <a:rPr lang="en-US" sz="1600" dirty="0"/>
              <a:t>. Retrieved from </a:t>
            </a:r>
            <a:r>
              <a:rPr lang="en-US" sz="1600" dirty="0" smtClean="0"/>
              <a:t>	http</a:t>
            </a:r>
            <a:r>
              <a:rPr lang="en-US" sz="1600" dirty="0"/>
              <a:t>://</a:t>
            </a:r>
            <a:r>
              <a:rPr lang="en-US" sz="1600" dirty="0" smtClean="0"/>
              <a:t>militarygradenutritionals.com/blog/military-training/military-	training-and-military-readiness-are-you-ready-for-combat-challenges</a:t>
            </a:r>
            <a:r>
              <a:rPr lang="en-US" sz="1600" dirty="0"/>
              <a:t>/</a:t>
            </a:r>
          </a:p>
          <a:p>
            <a:pPr marL="114300" indent="0">
              <a:buNone/>
            </a:pPr>
            <a:r>
              <a:rPr lang="en-US" sz="1600" dirty="0" err="1"/>
              <a:t>Niiler</a:t>
            </a:r>
            <a:r>
              <a:rPr lang="en-US" sz="1600" dirty="0"/>
              <a:t>, E. (2013, May 17). When will the human mind upload to a computer? </a:t>
            </a:r>
            <a:r>
              <a:rPr lang="en-US" sz="1600" i="1" dirty="0"/>
              <a:t>Signs </a:t>
            </a:r>
            <a:r>
              <a:rPr lang="en-US" sz="1600" i="1" dirty="0" smtClean="0"/>
              <a:t>	of </a:t>
            </a:r>
            <a:r>
              <a:rPr lang="en-US" sz="1600" i="1" dirty="0"/>
              <a:t>the Times</a:t>
            </a:r>
            <a:r>
              <a:rPr lang="en-US" sz="1600" dirty="0"/>
              <a:t>. Retrieved from http://</a:t>
            </a:r>
            <a:r>
              <a:rPr lang="en-US" sz="1600" dirty="0" smtClean="0"/>
              <a:t>www.sott.net/article/261922-When-	will-the-human-mind-upload-to-a-computer</a:t>
            </a:r>
            <a:endParaRPr lang="en-US" sz="1600" dirty="0"/>
          </a:p>
          <a:p>
            <a:pPr marL="114300" indent="0">
              <a:buNone/>
            </a:pPr>
            <a:r>
              <a:rPr lang="en-US" sz="1600" dirty="0"/>
              <a:t>Oculus Rift support in Blender game engine. (June 26, 2013). </a:t>
            </a:r>
            <a:r>
              <a:rPr lang="en-US" sz="1600" i="1" dirty="0" err="1"/>
              <a:t>Lubosz's</a:t>
            </a:r>
            <a:r>
              <a:rPr lang="en-US" sz="1600" i="1" dirty="0"/>
              <a:t> Blog</a:t>
            </a:r>
            <a:r>
              <a:rPr lang="en-US" sz="1600" dirty="0"/>
              <a:t>. </a:t>
            </a:r>
            <a:r>
              <a:rPr lang="en-US" sz="1600" dirty="0" smtClean="0"/>
              <a:t>	Retrieved </a:t>
            </a:r>
            <a:r>
              <a:rPr lang="en-US" sz="1600" dirty="0"/>
              <a:t>from http://</a:t>
            </a:r>
            <a:r>
              <a:rPr lang="en-US" sz="1600" dirty="0" smtClean="0"/>
              <a:t>lubosz.wordpress.com/2013/06/26/oculus-rift-	support-in-blender-game-engine</a:t>
            </a:r>
            <a:r>
              <a:rPr lang="en-US" sz="1600" dirty="0"/>
              <a:t>/</a:t>
            </a:r>
          </a:p>
          <a:p>
            <a:pPr marL="114300" indent="0">
              <a:buNone/>
            </a:pPr>
            <a:r>
              <a:rPr lang="en-US" sz="1600" dirty="0" smtClean="0"/>
              <a:t>Orland</a:t>
            </a:r>
            <a:r>
              <a:rPr lang="en-US" sz="1600" dirty="0"/>
              <a:t>, K. (November 28, 2012). Oculus delays </a:t>
            </a:r>
            <a:r>
              <a:rPr lang="en-US" sz="1600" dirty="0" err="1"/>
              <a:t>dev</a:t>
            </a:r>
            <a:r>
              <a:rPr lang="en-US" sz="1600" dirty="0"/>
              <a:t> kits for Rift head-mounted </a:t>
            </a:r>
            <a:r>
              <a:rPr lang="en-US" sz="1600" dirty="0" smtClean="0"/>
              <a:t>	display </a:t>
            </a:r>
            <a:r>
              <a:rPr lang="en-US" sz="1600" dirty="0"/>
              <a:t>by three months. </a:t>
            </a:r>
            <a:r>
              <a:rPr lang="en-US" sz="1600" i="1" dirty="0" err="1"/>
              <a:t>Arstechnica</a:t>
            </a:r>
            <a:r>
              <a:rPr lang="en-US" sz="1600" dirty="0"/>
              <a:t>. Retrieved from </a:t>
            </a:r>
            <a:r>
              <a:rPr lang="en-US" sz="1600" dirty="0" smtClean="0"/>
              <a:t>	http</a:t>
            </a:r>
            <a:r>
              <a:rPr lang="en-US" sz="1600" dirty="0"/>
              <a:t>://</a:t>
            </a:r>
            <a:r>
              <a:rPr lang="en-US" sz="1600" dirty="0" smtClean="0"/>
              <a:t>arstechnica.com/gaming/2012/11/oculus-delays-dev-kits-for-rift-	head-mounted-display-by-three-months</a:t>
            </a:r>
            <a:r>
              <a:rPr lang="en-US" sz="1600" dirty="0"/>
              <a:t>/</a:t>
            </a:r>
          </a:p>
          <a:p>
            <a:pPr marL="114300" indent="0">
              <a:buNone/>
            </a:pPr>
            <a:endParaRPr lang="en-US" sz="1600" dirty="0"/>
          </a:p>
        </p:txBody>
      </p:sp>
    </p:spTree>
    <p:extLst>
      <p:ext uri="{BB962C8B-B14F-4D97-AF65-F5344CB8AC3E}">
        <p14:creationId xmlns:p14="http://schemas.microsoft.com/office/powerpoint/2010/main" val="180175223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Early History &amp; Tech</a:t>
            </a:r>
          </a:p>
        </p:txBody>
      </p:sp>
      <p:sp>
        <p:nvSpPr>
          <p:cNvPr id="3" name="Content Placeholder 2"/>
          <p:cNvSpPr>
            <a:spLocks noGrp="1"/>
          </p:cNvSpPr>
          <p:nvPr>
            <p:ph sz="half" idx="1"/>
          </p:nvPr>
        </p:nvSpPr>
        <p:spPr/>
        <p:txBody>
          <a:bodyPr/>
          <a:lstStyle/>
          <a:p>
            <a:r>
              <a:rPr lang="en-US" dirty="0"/>
              <a:t>Dates back to the </a:t>
            </a:r>
            <a:r>
              <a:rPr lang="en-US" dirty="0" smtClean="0"/>
              <a:t>1920s (“</a:t>
            </a:r>
            <a:r>
              <a:rPr lang="en-US" dirty="0"/>
              <a:t>Who Invented VR?” 2009)</a:t>
            </a:r>
          </a:p>
          <a:p>
            <a:endParaRPr lang="en-US" dirty="0" smtClean="0"/>
          </a:p>
          <a:p>
            <a:r>
              <a:rPr lang="en-US" dirty="0" smtClean="0"/>
              <a:t>Started </a:t>
            </a:r>
            <a:r>
              <a:rPr lang="en-US" dirty="0"/>
              <a:t>as </a:t>
            </a:r>
            <a:r>
              <a:rPr lang="en-US" dirty="0" smtClean="0"/>
              <a:t>vehicle simulation</a:t>
            </a:r>
          </a:p>
          <a:p>
            <a:pPr lvl="1"/>
            <a:r>
              <a:rPr lang="en-US" sz="2800" dirty="0" smtClean="0"/>
              <a:t>Extremely primitive</a:t>
            </a:r>
          </a:p>
          <a:p>
            <a:pPr lvl="1"/>
            <a:r>
              <a:rPr lang="en-US" sz="2800" dirty="0" smtClean="0"/>
              <a:t>Basic </a:t>
            </a:r>
            <a:r>
              <a:rPr lang="en-US" sz="2800" dirty="0"/>
              <a:t>Shapes</a:t>
            </a:r>
          </a:p>
        </p:txBody>
      </p:sp>
      <p:pic>
        <p:nvPicPr>
          <p:cNvPr id="7" name="Content Placeholder 5"/>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4688416" y="2438399"/>
            <a:ext cx="3922184" cy="2941637"/>
          </a:xfrm>
          <a:prstGeom prst="rect">
            <a:avLst/>
          </a:prstGeom>
        </p:spPr>
      </p:pic>
      <p:sp>
        <p:nvSpPr>
          <p:cNvPr id="8" name="Rectangle 7"/>
          <p:cNvSpPr/>
          <p:nvPr/>
        </p:nvSpPr>
        <p:spPr>
          <a:xfrm>
            <a:off x="6553200" y="5479705"/>
            <a:ext cx="2036134" cy="276999"/>
          </a:xfrm>
          <a:prstGeom prst="rect">
            <a:avLst/>
          </a:prstGeom>
        </p:spPr>
        <p:txBody>
          <a:bodyPr wrap="none">
            <a:spAutoFit/>
          </a:bodyPr>
          <a:lstStyle/>
          <a:p>
            <a:pPr algn="r"/>
            <a:r>
              <a:rPr lang="en-US" sz="1200" dirty="0" smtClean="0"/>
              <a:t>Image: (</a:t>
            </a:r>
            <a:r>
              <a:rPr lang="en-US" sz="1200" dirty="0" err="1" smtClean="0"/>
              <a:t>Battlezone</a:t>
            </a:r>
            <a:r>
              <a:rPr lang="en-US" sz="1200" dirty="0"/>
              <a:t>, </a:t>
            </a:r>
            <a:r>
              <a:rPr lang="en-US" sz="1200" dirty="0" err="1"/>
              <a:t>n.d</a:t>
            </a:r>
            <a:r>
              <a:rPr lang="en-US" sz="1200" dirty="0" err="1" smtClean="0"/>
              <a:t>.</a:t>
            </a:r>
            <a:r>
              <a:rPr lang="en-US" sz="1200" dirty="0" smtClean="0"/>
              <a:t>)</a:t>
            </a:r>
            <a:endParaRPr lang="en-US" sz="1200" dirty="0"/>
          </a:p>
        </p:txBody>
      </p:sp>
    </p:spTree>
    <p:extLst>
      <p:ext uri="{BB962C8B-B14F-4D97-AF65-F5344CB8AC3E}">
        <p14:creationId xmlns:p14="http://schemas.microsoft.com/office/powerpoint/2010/main" val="49150049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3" name="Content Placeholder 2"/>
          <p:cNvSpPr>
            <a:spLocks noGrp="1"/>
          </p:cNvSpPr>
          <p:nvPr>
            <p:ph idx="1"/>
          </p:nvPr>
        </p:nvSpPr>
        <p:spPr/>
        <p:txBody>
          <a:bodyPr>
            <a:noAutofit/>
          </a:bodyPr>
          <a:lstStyle/>
          <a:p>
            <a:pPr marL="114300" indent="0">
              <a:buNone/>
            </a:pPr>
            <a:r>
              <a:rPr lang="en-US" sz="1600" dirty="0"/>
              <a:t>Parsons, D (2012, Dec) Soldiers test impact of virtual training of live-fire </a:t>
            </a:r>
            <a:r>
              <a:rPr lang="en-US" sz="1600" dirty="0" smtClean="0"/>
              <a:t>	performance</a:t>
            </a:r>
            <a:r>
              <a:rPr lang="en-US" sz="1600" dirty="0"/>
              <a:t>. </a:t>
            </a:r>
            <a:r>
              <a:rPr lang="en-US" sz="1600" i="1" dirty="0"/>
              <a:t>National Defense</a:t>
            </a:r>
            <a:r>
              <a:rPr lang="en-US" sz="1600" dirty="0"/>
              <a:t>. Retrieved from </a:t>
            </a:r>
            <a:r>
              <a:rPr lang="en-US" sz="1600" dirty="0" smtClean="0"/>
              <a:t>	http</a:t>
            </a:r>
            <a:r>
              <a:rPr lang="en-US" sz="1600" dirty="0"/>
              <a:t>://</a:t>
            </a:r>
            <a:r>
              <a:rPr lang="en-US" sz="1600" dirty="0" smtClean="0"/>
              <a:t>www.nationaldefensemagazine.org/archive/2012/December	/Pages/</a:t>
            </a:r>
            <a:r>
              <a:rPr lang="en-US" sz="1600" dirty="0" err="1" smtClean="0"/>
              <a:t>SoldiersTestImpactofVirtualTrainingonLive</a:t>
            </a:r>
            <a:r>
              <a:rPr lang="en-US" sz="1600" dirty="0" smtClean="0"/>
              <a:t>-	FirePerformance.aspx</a:t>
            </a:r>
            <a:endParaRPr lang="en-US" sz="1600" dirty="0"/>
          </a:p>
          <a:p>
            <a:pPr marL="114300" indent="0">
              <a:buNone/>
            </a:pPr>
            <a:r>
              <a:rPr lang="en-US" sz="1600" dirty="0" err="1"/>
              <a:t>Paulin</a:t>
            </a:r>
            <a:r>
              <a:rPr lang="en-US" sz="1600" dirty="0"/>
              <a:t> VR </a:t>
            </a:r>
            <a:r>
              <a:rPr lang="en-US" sz="1600" dirty="0" smtClean="0"/>
              <a:t>concept car </a:t>
            </a:r>
            <a:r>
              <a:rPr lang="en-US" sz="1600" dirty="0"/>
              <a:t>(2011, April 27) </a:t>
            </a:r>
            <a:r>
              <a:rPr lang="en-US" sz="1600" i="1" dirty="0"/>
              <a:t>Cars Showroom. </a:t>
            </a:r>
            <a:r>
              <a:rPr lang="en-US" sz="1600" dirty="0"/>
              <a:t>Retrieved from </a:t>
            </a:r>
            <a:r>
              <a:rPr lang="en-US" sz="1600" dirty="0" smtClean="0"/>
              <a:t>	http</a:t>
            </a:r>
            <a:r>
              <a:rPr lang="en-US" sz="1600" dirty="0"/>
              <a:t>://carsroom.blogspot.com/2011/04/paulin-vr-concept-car.html</a:t>
            </a:r>
          </a:p>
          <a:p>
            <a:pPr marL="114300" indent="0">
              <a:buNone/>
            </a:pPr>
            <a:r>
              <a:rPr lang="en-US" sz="1600" dirty="0" err="1"/>
              <a:t>Posel</a:t>
            </a:r>
            <a:r>
              <a:rPr lang="en-US" sz="1600" dirty="0"/>
              <a:t>, S. (2012, December 13). </a:t>
            </a:r>
            <a:r>
              <a:rPr lang="en-US" sz="1600" dirty="0" err="1"/>
              <a:t>Transhumanism</a:t>
            </a:r>
            <a:r>
              <a:rPr lang="en-US" sz="1600" dirty="0"/>
              <a:t>: How the elite plan to live </a:t>
            </a:r>
            <a:r>
              <a:rPr lang="en-US" sz="1600" dirty="0" smtClean="0"/>
              <a:t>	forever</a:t>
            </a:r>
            <a:r>
              <a:rPr lang="en-US" sz="1600" dirty="0"/>
              <a:t>. </a:t>
            </a:r>
            <a:r>
              <a:rPr lang="en-US" sz="1600" i="1" dirty="0"/>
              <a:t>Occupy </a:t>
            </a:r>
            <a:r>
              <a:rPr lang="en-US" sz="1600" i="1" dirty="0" err="1"/>
              <a:t>Coporatism</a:t>
            </a:r>
            <a:r>
              <a:rPr lang="en-US" sz="1600" i="1" dirty="0"/>
              <a:t>. </a:t>
            </a:r>
            <a:r>
              <a:rPr lang="en-US" sz="1600" dirty="0"/>
              <a:t>Retrieved from </a:t>
            </a:r>
            <a:r>
              <a:rPr lang="en-US" sz="1600" dirty="0" smtClean="0"/>
              <a:t>	http</a:t>
            </a:r>
            <a:r>
              <a:rPr lang="en-US" sz="1600" dirty="0"/>
              <a:t>://</a:t>
            </a:r>
            <a:r>
              <a:rPr lang="en-US" sz="1600" dirty="0" smtClean="0"/>
              <a:t>www.occupycorporatism.com/transhumanism-how-the-elite-	plan-to-live-forever</a:t>
            </a:r>
            <a:r>
              <a:rPr lang="en-US" sz="1600" dirty="0"/>
              <a:t>/</a:t>
            </a:r>
          </a:p>
          <a:p>
            <a:pPr marL="114300" indent="0">
              <a:buNone/>
            </a:pPr>
            <a:r>
              <a:rPr lang="en-US" sz="1600" dirty="0" err="1"/>
              <a:t>Rivero</a:t>
            </a:r>
            <a:r>
              <a:rPr lang="en-US" sz="1600" dirty="0"/>
              <a:t>, V. (2012, January 12). Interview | Staying up with </a:t>
            </a:r>
            <a:r>
              <a:rPr lang="en-US" sz="1600" i="1" dirty="0" err="1"/>
              <a:t>LateNiteLabs</a:t>
            </a:r>
            <a:r>
              <a:rPr lang="en-US" sz="1600" dirty="0"/>
              <a:t>. Ed </a:t>
            </a:r>
            <a:r>
              <a:rPr lang="en-US" sz="1600" dirty="0" smtClean="0"/>
              <a:t>	Tech </a:t>
            </a:r>
            <a:r>
              <a:rPr lang="en-US" sz="1600" dirty="0"/>
              <a:t>Digest. Retrieved from </a:t>
            </a:r>
            <a:r>
              <a:rPr lang="en-US" sz="1600" dirty="0" smtClean="0"/>
              <a:t>	http</a:t>
            </a:r>
            <a:r>
              <a:rPr lang="en-US" sz="1600" dirty="0"/>
              <a:t>://</a:t>
            </a:r>
            <a:r>
              <a:rPr lang="en-US" sz="1600" dirty="0" smtClean="0"/>
              <a:t>edtechdigest.wordpress.com/2012/01/12/interview-staying-	up-with-</a:t>
            </a:r>
            <a:r>
              <a:rPr lang="en-US" sz="1600" dirty="0" err="1" smtClean="0"/>
              <a:t>latenitelabs</a:t>
            </a:r>
            <a:r>
              <a:rPr lang="en-US" sz="1600" dirty="0"/>
              <a:t>/</a:t>
            </a:r>
          </a:p>
          <a:p>
            <a:pPr marL="114300" indent="0">
              <a:buNone/>
            </a:pPr>
            <a:r>
              <a:rPr lang="en-US" sz="1600" dirty="0" err="1"/>
              <a:t>Saquete</a:t>
            </a:r>
            <a:r>
              <a:rPr lang="en-US" sz="1600" dirty="0"/>
              <a:t>, R. (2010, Aug 20). Evolution of the virtual reality. </a:t>
            </a:r>
            <a:r>
              <a:rPr lang="en-US" sz="1600" i="1" dirty="0"/>
              <a:t>Computable </a:t>
            </a:r>
            <a:r>
              <a:rPr lang="en-US" sz="1600" i="1" dirty="0" smtClean="0"/>
              <a:t>Minds</a:t>
            </a:r>
            <a:r>
              <a:rPr lang="en-US" sz="1600" i="1" dirty="0"/>
              <a:t>.</a:t>
            </a:r>
            <a:r>
              <a:rPr lang="en-US" sz="1600" dirty="0"/>
              <a:t> </a:t>
            </a:r>
            <a:r>
              <a:rPr lang="en-US" sz="1600" dirty="0" smtClean="0"/>
              <a:t>	Retrieved </a:t>
            </a:r>
            <a:r>
              <a:rPr lang="en-US" sz="1600" dirty="0"/>
              <a:t>from </a:t>
            </a:r>
            <a:r>
              <a:rPr lang="en-US" sz="1600" dirty="0" smtClean="0"/>
              <a:t>http</a:t>
            </a:r>
            <a:r>
              <a:rPr lang="en-US" sz="1600" dirty="0"/>
              <a:t>://</a:t>
            </a:r>
            <a:r>
              <a:rPr lang="en-US" sz="1600" dirty="0" smtClean="0"/>
              <a:t>www.computableminds.com/post/Virtual-	Reality/3D/Head-tracking/</a:t>
            </a:r>
            <a:r>
              <a:rPr lang="en-US" sz="1600" dirty="0" err="1" smtClean="0"/>
              <a:t>Artificial-Vision#comments</a:t>
            </a:r>
            <a:endParaRPr lang="en-US" sz="1600" dirty="0"/>
          </a:p>
        </p:txBody>
      </p:sp>
    </p:spTree>
    <p:extLst>
      <p:ext uri="{BB962C8B-B14F-4D97-AF65-F5344CB8AC3E}">
        <p14:creationId xmlns:p14="http://schemas.microsoft.com/office/powerpoint/2010/main" val="2209888415"/>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3" name="Content Placeholder 2"/>
          <p:cNvSpPr>
            <a:spLocks noGrp="1"/>
          </p:cNvSpPr>
          <p:nvPr>
            <p:ph idx="1"/>
          </p:nvPr>
        </p:nvSpPr>
        <p:spPr/>
        <p:txBody>
          <a:bodyPr>
            <a:normAutofit lnSpcReduction="10000"/>
          </a:bodyPr>
          <a:lstStyle/>
          <a:p>
            <a:pPr marL="114300" indent="0">
              <a:buNone/>
            </a:pPr>
            <a:r>
              <a:rPr lang="en-US" sz="1600" dirty="0" err="1"/>
              <a:t>Schalstieg</a:t>
            </a:r>
            <a:r>
              <a:rPr lang="en-US" sz="1600" dirty="0"/>
              <a:t>, D., </a:t>
            </a:r>
            <a:r>
              <a:rPr lang="en-US" sz="1600" dirty="0" err="1"/>
              <a:t>Schall</a:t>
            </a:r>
            <a:r>
              <a:rPr lang="en-US" sz="1600" dirty="0"/>
              <a:t>, G., Wagner, D., </a:t>
            </a:r>
            <a:r>
              <a:rPr lang="en-US" sz="1600" dirty="0" err="1"/>
              <a:t>Barakonyi</a:t>
            </a:r>
            <a:r>
              <a:rPr lang="en-US" sz="1600" dirty="0"/>
              <a:t>, I., </a:t>
            </a:r>
            <a:r>
              <a:rPr lang="en-US" sz="1600" dirty="0" err="1"/>
              <a:t>Reitmayr</a:t>
            </a:r>
            <a:r>
              <a:rPr lang="en-US" sz="1600" dirty="0"/>
              <a:t>, G., Newman, J., &amp; </a:t>
            </a:r>
            <a:r>
              <a:rPr lang="en-US" sz="1600" dirty="0" smtClean="0"/>
              <a:t>	</a:t>
            </a:r>
            <a:r>
              <a:rPr lang="en-US" sz="1600" dirty="0" err="1" smtClean="0"/>
              <a:t>Ledermann</a:t>
            </a:r>
            <a:r>
              <a:rPr lang="en-US" sz="1600" dirty="0"/>
              <a:t>, F. (2007, July). Managing complex augmented reality </a:t>
            </a:r>
            <a:r>
              <a:rPr lang="en-US" sz="1600" dirty="0" smtClean="0"/>
              <a:t>	models</a:t>
            </a:r>
            <a:r>
              <a:rPr lang="en-US" sz="1600" dirty="0"/>
              <a:t>. </a:t>
            </a:r>
            <a:r>
              <a:rPr lang="en-US" sz="1600" i="1" dirty="0"/>
              <a:t>IEEE Computer Society</a:t>
            </a:r>
            <a:r>
              <a:rPr lang="en-US" sz="1600" dirty="0"/>
              <a:t>.  Retrieved from </a:t>
            </a:r>
            <a:r>
              <a:rPr lang="en-US" sz="1600" dirty="0" smtClean="0"/>
              <a:t>	http</a:t>
            </a:r>
            <a:r>
              <a:rPr lang="en-US" sz="1600" dirty="0"/>
              <a:t>://</a:t>
            </a:r>
            <a:r>
              <a:rPr lang="en-US" sz="1600" dirty="0" smtClean="0"/>
              <a:t>www.computer.org/csdl/mags/cg/2007/04/mcg2007040048-	abs.html</a:t>
            </a:r>
            <a:endParaRPr lang="en-US" sz="1600" dirty="0"/>
          </a:p>
          <a:p>
            <a:pPr marL="114300" indent="0">
              <a:buNone/>
            </a:pPr>
            <a:r>
              <a:rPr lang="en-US" sz="1600" dirty="0" err="1"/>
              <a:t>Schmelzer</a:t>
            </a:r>
            <a:r>
              <a:rPr lang="en-US" sz="1600" dirty="0"/>
              <a:t>, P. (2009, February 19). Virtual model homes. </a:t>
            </a:r>
            <a:r>
              <a:rPr lang="en-US" sz="1600" i="1" dirty="0" err="1"/>
              <a:t>Vivus</a:t>
            </a:r>
            <a:r>
              <a:rPr lang="en-US" sz="1600" i="1" dirty="0"/>
              <a:t> Architecture</a:t>
            </a:r>
            <a:r>
              <a:rPr lang="en-US" sz="1600" dirty="0"/>
              <a:t>. </a:t>
            </a:r>
            <a:r>
              <a:rPr lang="en-US" sz="1600" dirty="0" smtClean="0"/>
              <a:t>	Retrieved </a:t>
            </a:r>
            <a:r>
              <a:rPr lang="en-US" sz="1600" dirty="0"/>
              <a:t>from http://</a:t>
            </a:r>
            <a:r>
              <a:rPr lang="en-US" sz="1600" dirty="0" smtClean="0"/>
              <a:t>vivusarchitecture.com/archive/virtual-model-	homes</a:t>
            </a:r>
            <a:endParaRPr lang="en-US" sz="1600" dirty="0"/>
          </a:p>
          <a:p>
            <a:pPr marL="114300" indent="0">
              <a:buNone/>
            </a:pPr>
            <a:r>
              <a:rPr lang="en-US" sz="1600" dirty="0" err="1"/>
              <a:t>Southan</a:t>
            </a:r>
            <a:r>
              <a:rPr lang="en-US" sz="1600" dirty="0"/>
              <a:t>, J. (2011). Meet me in cyberspace. </a:t>
            </a:r>
            <a:r>
              <a:rPr lang="en-US" sz="1600" i="1" dirty="0"/>
              <a:t>Business </a:t>
            </a:r>
            <a:r>
              <a:rPr lang="en-US" sz="1600" i="1" dirty="0" err="1"/>
              <a:t>Traveller</a:t>
            </a:r>
            <a:r>
              <a:rPr lang="en-US" sz="1600" i="1" dirty="0"/>
              <a:t> (UK/Europe </a:t>
            </a:r>
            <a:r>
              <a:rPr lang="en-US" sz="1600" i="1" dirty="0" smtClean="0"/>
              <a:t>	Edition</a:t>
            </a:r>
            <a:r>
              <a:rPr lang="en-US" sz="1600" i="1" dirty="0"/>
              <a:t>)</a:t>
            </a:r>
            <a:r>
              <a:rPr lang="en-US" sz="1600" dirty="0"/>
              <a:t>, 40-43. Retrieved from </a:t>
            </a:r>
            <a:r>
              <a:rPr lang="en-US" sz="1600" dirty="0" smtClean="0"/>
              <a:t>	http</a:t>
            </a:r>
            <a:r>
              <a:rPr lang="en-US" sz="1600" dirty="0"/>
              <a:t>://</a:t>
            </a:r>
            <a:r>
              <a:rPr lang="en-US" sz="1600" dirty="0" smtClean="0"/>
              <a:t>www.businesstraveller.com/archive/2011/march-2011/special-	reports/meet-me-in-cyberspace</a:t>
            </a:r>
            <a:endParaRPr lang="en-US" sz="1600" dirty="0"/>
          </a:p>
          <a:p>
            <a:pPr marL="114300" indent="0">
              <a:buNone/>
            </a:pPr>
            <a:r>
              <a:rPr lang="en-US" sz="1600" dirty="0" err="1"/>
              <a:t>Steckenfinger</a:t>
            </a:r>
            <a:r>
              <a:rPr lang="en-US" sz="1600" dirty="0"/>
              <a:t>, S (2009, Oct 13) Like humans, monkeys fall into the ‘uncanny </a:t>
            </a:r>
            <a:r>
              <a:rPr lang="en-US" sz="1600" dirty="0" smtClean="0"/>
              <a:t>	valley</a:t>
            </a:r>
            <a:r>
              <a:rPr lang="en-US" sz="1600" dirty="0"/>
              <a:t>’. </a:t>
            </a:r>
            <a:r>
              <a:rPr lang="en-US" sz="1600" i="1" dirty="0"/>
              <a:t>Princeton University.</a:t>
            </a:r>
            <a:r>
              <a:rPr lang="en-US" sz="1600" dirty="0"/>
              <a:t> Retrieved from </a:t>
            </a:r>
            <a:r>
              <a:rPr lang="en-US" sz="1600" dirty="0" smtClean="0"/>
              <a:t>	http</a:t>
            </a:r>
            <a:r>
              <a:rPr lang="en-US" sz="1600" dirty="0"/>
              <a:t>://</a:t>
            </a:r>
            <a:r>
              <a:rPr lang="en-US" sz="1600" dirty="0" smtClean="0"/>
              <a:t>www.princeton.edu/main/news/archive/S25/53/99A37/index.xml	?</a:t>
            </a:r>
            <a:r>
              <a:rPr lang="en-US" sz="1600" dirty="0"/>
              <a:t>section=topstories </a:t>
            </a:r>
          </a:p>
          <a:p>
            <a:pPr marL="114300" indent="0">
              <a:buNone/>
            </a:pPr>
            <a:r>
              <a:rPr lang="en-US" sz="1600" dirty="0"/>
              <a:t>Surgical simulations with haptic feedback (</a:t>
            </a:r>
            <a:r>
              <a:rPr lang="en-US" sz="1600" dirty="0" err="1"/>
              <a:t>n.d.</a:t>
            </a:r>
            <a:r>
              <a:rPr lang="en-US" sz="1600" dirty="0"/>
              <a:t>) </a:t>
            </a:r>
            <a:r>
              <a:rPr lang="en-US" sz="1600" i="1" dirty="0" err="1"/>
              <a:t>Ecole</a:t>
            </a:r>
            <a:r>
              <a:rPr lang="en-US" sz="1600" i="1" dirty="0"/>
              <a:t> </a:t>
            </a:r>
            <a:r>
              <a:rPr lang="en-US" sz="1600" i="1" dirty="0" err="1"/>
              <a:t>Polytechnique</a:t>
            </a:r>
            <a:r>
              <a:rPr lang="en-US" sz="1600" i="1" dirty="0"/>
              <a:t> </a:t>
            </a:r>
            <a:r>
              <a:rPr lang="en-US" sz="1600" i="1" dirty="0" err="1"/>
              <a:t>Federale</a:t>
            </a:r>
            <a:r>
              <a:rPr lang="en-US" sz="1600" i="1" dirty="0"/>
              <a:t> </a:t>
            </a:r>
            <a:r>
              <a:rPr lang="en-US" sz="1600" i="1" dirty="0" smtClean="0"/>
              <a:t>	De </a:t>
            </a:r>
            <a:r>
              <a:rPr lang="en-US" sz="1600" i="1" dirty="0"/>
              <a:t>Lausanne.</a:t>
            </a:r>
            <a:r>
              <a:rPr lang="en-US" sz="1600" dirty="0"/>
              <a:t> Retrieved from http://lsro.epfl.ch/simulators</a:t>
            </a:r>
          </a:p>
          <a:p>
            <a:pPr marL="114300" indent="0">
              <a:buNone/>
            </a:pPr>
            <a:endParaRPr lang="en-US" sz="1600" dirty="0"/>
          </a:p>
        </p:txBody>
      </p:sp>
    </p:spTree>
    <p:extLst>
      <p:ext uri="{BB962C8B-B14F-4D97-AF65-F5344CB8AC3E}">
        <p14:creationId xmlns:p14="http://schemas.microsoft.com/office/powerpoint/2010/main" val="4145397481"/>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3" name="Content Placeholder 2"/>
          <p:cNvSpPr>
            <a:spLocks noGrp="1"/>
          </p:cNvSpPr>
          <p:nvPr>
            <p:ph idx="1"/>
          </p:nvPr>
        </p:nvSpPr>
        <p:spPr/>
        <p:txBody>
          <a:bodyPr>
            <a:noAutofit/>
          </a:bodyPr>
          <a:lstStyle/>
          <a:p>
            <a:pPr marL="114300" indent="0">
              <a:buNone/>
            </a:pPr>
            <a:r>
              <a:rPr lang="en-US" sz="1600" dirty="0"/>
              <a:t>The diversity of output devices (</a:t>
            </a:r>
            <a:r>
              <a:rPr lang="en-US" sz="1600" dirty="0" err="1"/>
              <a:t>n.d.</a:t>
            </a:r>
            <a:r>
              <a:rPr lang="en-US" sz="1600" dirty="0"/>
              <a:t>). </a:t>
            </a:r>
            <a:r>
              <a:rPr lang="en-US" sz="1600" i="1" dirty="0"/>
              <a:t>Computer History Museum. </a:t>
            </a:r>
            <a:r>
              <a:rPr lang="en-US" sz="1600" dirty="0"/>
              <a:t>Retrieved from </a:t>
            </a:r>
            <a:r>
              <a:rPr lang="en-US" sz="1600" dirty="0" smtClean="0"/>
              <a:t>	http</a:t>
            </a:r>
            <a:r>
              <a:rPr lang="en-US" sz="1600" dirty="0"/>
              <a:t>://www.computerhistory.org/revolution/input-output/14/356 </a:t>
            </a:r>
          </a:p>
          <a:p>
            <a:pPr marL="114300" indent="0">
              <a:buNone/>
            </a:pPr>
            <a:r>
              <a:rPr lang="en-US" sz="1600" dirty="0"/>
              <a:t>The </a:t>
            </a:r>
            <a:r>
              <a:rPr lang="en-US" sz="1600" dirty="0" err="1"/>
              <a:t>Mocap</a:t>
            </a:r>
            <a:r>
              <a:rPr lang="en-US" sz="1600" dirty="0"/>
              <a:t> of Uncharted (</a:t>
            </a:r>
            <a:r>
              <a:rPr lang="en-US" sz="1600" dirty="0" err="1"/>
              <a:t>n.d</a:t>
            </a:r>
            <a:r>
              <a:rPr lang="en-US" sz="1600" dirty="0"/>
              <a:t>) </a:t>
            </a:r>
            <a:r>
              <a:rPr lang="en-US" sz="1600" i="1" dirty="0"/>
              <a:t>Motion Capture Club</a:t>
            </a:r>
            <a:r>
              <a:rPr lang="en-US" sz="1600" dirty="0"/>
              <a:t>. Retrieved from </a:t>
            </a:r>
            <a:r>
              <a:rPr lang="en-US" sz="1600" dirty="0" smtClean="0"/>
              <a:t>	http</a:t>
            </a:r>
            <a:r>
              <a:rPr lang="en-US" sz="1600" dirty="0"/>
              <a:t>://</a:t>
            </a:r>
            <a:r>
              <a:rPr lang="en-US" sz="1600" dirty="0" smtClean="0"/>
              <a:t>www.mocapclub.com/Pages/Uncharted%20Mocap%20Interview	%</a:t>
            </a:r>
            <a:r>
              <a:rPr lang="en-US" sz="1600" dirty="0"/>
              <a:t>2002.htm </a:t>
            </a:r>
          </a:p>
          <a:p>
            <a:pPr marL="114300" indent="0">
              <a:buNone/>
            </a:pPr>
            <a:r>
              <a:rPr lang="en-US" sz="1600" dirty="0"/>
              <a:t>The virtual gorilla exhibit: teaching principles of zoo habitat design using an </a:t>
            </a:r>
            <a:r>
              <a:rPr lang="en-US" sz="1600" dirty="0" smtClean="0"/>
              <a:t>	immersive </a:t>
            </a:r>
            <a:r>
              <a:rPr lang="en-US" sz="1600" dirty="0"/>
              <a:t>virtual environments application (</a:t>
            </a:r>
            <a:r>
              <a:rPr lang="en-US" sz="1600" dirty="0" err="1"/>
              <a:t>n.d.</a:t>
            </a:r>
            <a:r>
              <a:rPr lang="en-US" sz="1600" dirty="0"/>
              <a:t>)  </a:t>
            </a:r>
            <a:r>
              <a:rPr lang="en-US" sz="1600" i="1" dirty="0"/>
              <a:t>Georgia Institute of </a:t>
            </a:r>
            <a:r>
              <a:rPr lang="en-US" sz="1600" i="1" dirty="0" smtClean="0"/>
              <a:t>	Technology</a:t>
            </a:r>
            <a:r>
              <a:rPr lang="en-US" sz="1600" i="1" dirty="0"/>
              <a:t>. </a:t>
            </a:r>
            <a:r>
              <a:rPr lang="en-US" sz="1600" dirty="0"/>
              <a:t>Retrieved from </a:t>
            </a:r>
            <a:r>
              <a:rPr lang="en-US" sz="1600" dirty="0" smtClean="0"/>
              <a:t>	http</a:t>
            </a:r>
            <a:r>
              <a:rPr lang="en-US" sz="1600" dirty="0"/>
              <a:t>://people.cs.vt.edu/~bowman/gorilla_design.html</a:t>
            </a:r>
          </a:p>
          <a:p>
            <a:pPr marL="114300" indent="0">
              <a:buNone/>
            </a:pPr>
            <a:r>
              <a:rPr lang="en-US" sz="1600" dirty="0"/>
              <a:t>Thomas A. Furness III. (</a:t>
            </a:r>
            <a:r>
              <a:rPr lang="en-US" sz="1600" dirty="0" err="1"/>
              <a:t>n.d.</a:t>
            </a:r>
            <a:r>
              <a:rPr lang="en-US" sz="1600" dirty="0"/>
              <a:t>) </a:t>
            </a:r>
            <a:r>
              <a:rPr lang="en-US" sz="1600" i="1" dirty="0"/>
              <a:t>HIT Lab of Washington University</a:t>
            </a:r>
            <a:r>
              <a:rPr lang="en-US" sz="1600" dirty="0"/>
              <a:t>. Retrieved from </a:t>
            </a:r>
            <a:r>
              <a:rPr lang="en-US" sz="1600" dirty="0" smtClean="0"/>
              <a:t>	http</a:t>
            </a:r>
            <a:r>
              <a:rPr lang="en-US" sz="1600" dirty="0"/>
              <a:t>://www.hitl.washington.edu/people/person.php?name=tfurness</a:t>
            </a:r>
          </a:p>
          <a:p>
            <a:pPr marL="114300" indent="0">
              <a:buNone/>
            </a:pPr>
            <a:r>
              <a:rPr lang="en-US" sz="1600" dirty="0"/>
              <a:t>Timeline. (</a:t>
            </a:r>
            <a:r>
              <a:rPr lang="en-US" sz="1600" dirty="0" err="1"/>
              <a:t>n.d.</a:t>
            </a:r>
            <a:r>
              <a:rPr lang="en-US" sz="1600" dirty="0"/>
              <a:t>). </a:t>
            </a:r>
            <a:r>
              <a:rPr lang="en-US" sz="1600" i="1" dirty="0" err="1"/>
              <a:t>TimeRime</a:t>
            </a:r>
            <a:r>
              <a:rPr lang="en-US" sz="1600" i="1" dirty="0"/>
              <a:t>.</a:t>
            </a:r>
            <a:r>
              <a:rPr lang="en-US" sz="1600" dirty="0"/>
              <a:t> Retrieved from </a:t>
            </a:r>
            <a:r>
              <a:rPr lang="en-US" sz="1600" dirty="0" smtClean="0"/>
              <a:t>	http</a:t>
            </a:r>
            <a:r>
              <a:rPr lang="en-US" sz="1600" dirty="0"/>
              <a:t>://www.timerime.com/en/event/847900/Morton+Heilig/</a:t>
            </a:r>
          </a:p>
          <a:p>
            <a:pPr marL="114300" indent="0">
              <a:buNone/>
            </a:pPr>
            <a:r>
              <a:rPr lang="en-US" sz="1600" dirty="0"/>
              <a:t>Using avatars to reduce energy use (</a:t>
            </a:r>
            <a:r>
              <a:rPr lang="en-US" sz="1600" dirty="0" err="1"/>
              <a:t>n.d.</a:t>
            </a:r>
            <a:r>
              <a:rPr lang="en-US" sz="1600" dirty="0"/>
              <a:t>) </a:t>
            </a:r>
            <a:r>
              <a:rPr lang="en-US" sz="1600" i="1" dirty="0"/>
              <a:t>Virtual Human Interaction Lab</a:t>
            </a:r>
            <a:r>
              <a:rPr lang="en-US" sz="1600" dirty="0"/>
              <a:t>. </a:t>
            </a:r>
            <a:r>
              <a:rPr lang="en-US" sz="1600" dirty="0" smtClean="0"/>
              <a:t>	Retrieved </a:t>
            </a:r>
            <a:r>
              <a:rPr lang="en-US" sz="1600" dirty="0"/>
              <a:t>from http://vhil.stanford.edu/projects/</a:t>
            </a:r>
          </a:p>
          <a:p>
            <a:pPr marL="114300" indent="0">
              <a:buNone/>
            </a:pPr>
            <a:r>
              <a:rPr lang="en-US" sz="1600" dirty="0" err="1"/>
              <a:t>Vecchio</a:t>
            </a:r>
            <a:r>
              <a:rPr lang="en-US" sz="1600" dirty="0"/>
              <a:t>, P. D. (2011, May 6). De-mystifying software performance optimization. </a:t>
            </a:r>
            <a:r>
              <a:rPr lang="en-US" sz="1600" dirty="0" smtClean="0"/>
              <a:t>	</a:t>
            </a:r>
            <a:r>
              <a:rPr lang="en-US" sz="1600" i="1" dirty="0" smtClean="0"/>
              <a:t>Intel</a:t>
            </a:r>
            <a:r>
              <a:rPr lang="en-US" sz="1600" dirty="0"/>
              <a:t>. Retrieved from http://</a:t>
            </a:r>
            <a:r>
              <a:rPr lang="en-US" sz="1600" dirty="0" smtClean="0"/>
              <a:t>software.intel.com/en-us/articles/de-	mystifying-software-performance-optimization</a:t>
            </a:r>
            <a:endParaRPr lang="en-US" sz="1600" dirty="0"/>
          </a:p>
        </p:txBody>
      </p:sp>
    </p:spTree>
    <p:extLst>
      <p:ext uri="{BB962C8B-B14F-4D97-AF65-F5344CB8AC3E}">
        <p14:creationId xmlns:p14="http://schemas.microsoft.com/office/powerpoint/2010/main" val="2416778852"/>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3" name="Content Placeholder 2"/>
          <p:cNvSpPr>
            <a:spLocks noGrp="1"/>
          </p:cNvSpPr>
          <p:nvPr>
            <p:ph idx="1"/>
          </p:nvPr>
        </p:nvSpPr>
        <p:spPr/>
        <p:txBody>
          <a:bodyPr>
            <a:normAutofit/>
          </a:bodyPr>
          <a:lstStyle/>
          <a:p>
            <a:pPr marL="114300" indent="0">
              <a:buNone/>
            </a:pPr>
            <a:r>
              <a:rPr lang="en-US" sz="1600" dirty="0"/>
              <a:t>Virtual reality aids PTSD treatment. (</a:t>
            </a:r>
            <a:r>
              <a:rPr lang="en-US" sz="1600" dirty="0" err="1"/>
              <a:t>n.d.</a:t>
            </a:r>
            <a:r>
              <a:rPr lang="en-US" sz="1600" dirty="0"/>
              <a:t>). </a:t>
            </a:r>
            <a:r>
              <a:rPr lang="en-US" sz="1600" i="1" dirty="0"/>
              <a:t>health.mil</a:t>
            </a:r>
            <a:r>
              <a:rPr lang="en-US" sz="1600" dirty="0"/>
              <a:t>. Retrieved from </a:t>
            </a:r>
            <a:r>
              <a:rPr lang="en-US" sz="1600" dirty="0" smtClean="0"/>
              <a:t>	http</a:t>
            </a:r>
            <a:r>
              <a:rPr lang="en-US" sz="1600" dirty="0"/>
              <a:t>://</a:t>
            </a:r>
            <a:r>
              <a:rPr lang="en-US" sz="1600" dirty="0" smtClean="0"/>
              <a:t>www.health.mil/MHSCIO/news_resources/portal/june2010/ptsd.as	</a:t>
            </a:r>
            <a:r>
              <a:rPr lang="en-US" sz="1600" dirty="0" err="1" smtClean="0"/>
              <a:t>px</a:t>
            </a:r>
            <a:endParaRPr lang="en-US" sz="1600" dirty="0"/>
          </a:p>
          <a:p>
            <a:pPr marL="114300" indent="0">
              <a:buNone/>
            </a:pPr>
            <a:r>
              <a:rPr lang="en-US" sz="1600" dirty="0"/>
              <a:t>Virtual reality solutions. (</a:t>
            </a:r>
            <a:r>
              <a:rPr lang="en-US" sz="1600" dirty="0" err="1"/>
              <a:t>n.d.</a:t>
            </a:r>
            <a:r>
              <a:rPr lang="en-US" sz="1600" dirty="0"/>
              <a:t>). </a:t>
            </a:r>
            <a:r>
              <a:rPr lang="en-US" sz="1600" i="1" dirty="0" err="1"/>
              <a:t>Antycip</a:t>
            </a:r>
            <a:r>
              <a:rPr lang="en-US" sz="1600" i="1" dirty="0"/>
              <a:t> Simulation.</a:t>
            </a:r>
            <a:r>
              <a:rPr lang="en-US" sz="1600" dirty="0"/>
              <a:t> Retrieved from </a:t>
            </a:r>
            <a:r>
              <a:rPr lang="en-US" sz="1600" dirty="0" smtClean="0"/>
              <a:t>	http</a:t>
            </a:r>
            <a:r>
              <a:rPr lang="en-US" sz="1600" dirty="0"/>
              <a:t>://www.antycipsimulation.com/solutions/virtual-reality-solutions</a:t>
            </a:r>
          </a:p>
          <a:p>
            <a:pPr marL="114300" indent="0">
              <a:buNone/>
            </a:pPr>
            <a:r>
              <a:rPr lang="en-US" sz="1600" dirty="0"/>
              <a:t>Virtual reality technology 4: ARAIG gaming feedback suit. (</a:t>
            </a:r>
            <a:r>
              <a:rPr lang="en-US" sz="1600" dirty="0" err="1"/>
              <a:t>n.d.</a:t>
            </a:r>
            <a:r>
              <a:rPr lang="en-US" sz="1600" dirty="0"/>
              <a:t>). </a:t>
            </a:r>
            <a:r>
              <a:rPr lang="en-US" sz="1600" i="1" dirty="0" err="1"/>
              <a:t>TangledTech</a:t>
            </a:r>
            <a:r>
              <a:rPr lang="en-US" sz="1600" dirty="0"/>
              <a:t>. </a:t>
            </a:r>
            <a:r>
              <a:rPr lang="en-US" sz="1600" dirty="0" smtClean="0"/>
              <a:t>	Retrieved </a:t>
            </a:r>
            <a:r>
              <a:rPr lang="en-US" sz="1600" dirty="0"/>
              <a:t>from http://</a:t>
            </a:r>
            <a:r>
              <a:rPr lang="en-US" sz="1600" dirty="0" smtClean="0"/>
              <a:t>tangledtech.com/gaming/virtual-reality-	technology-4-araig-gaming-feedback-suit</a:t>
            </a:r>
            <a:endParaRPr lang="en-US" sz="1600" dirty="0"/>
          </a:p>
          <a:p>
            <a:pPr marL="114300" indent="0">
              <a:buNone/>
            </a:pPr>
            <a:r>
              <a:rPr lang="en-US" sz="1600" dirty="0"/>
              <a:t>Virtual Reality. (</a:t>
            </a:r>
            <a:r>
              <a:rPr lang="en-US" sz="1600" dirty="0" err="1"/>
              <a:t>n.d.</a:t>
            </a:r>
            <a:r>
              <a:rPr lang="en-US" sz="1600" dirty="0"/>
              <a:t>) </a:t>
            </a:r>
            <a:r>
              <a:rPr lang="en-US" sz="1600" i="1" dirty="0"/>
              <a:t>Oracle </a:t>
            </a:r>
            <a:r>
              <a:rPr lang="en-US" sz="1600" i="1" dirty="0" err="1"/>
              <a:t>ThinkQuest</a:t>
            </a:r>
            <a:r>
              <a:rPr lang="en-US" sz="1600" i="1" dirty="0"/>
              <a:t> Education Foundation.</a:t>
            </a:r>
            <a:r>
              <a:rPr lang="en-US" sz="1600" dirty="0"/>
              <a:t> Retrieved from </a:t>
            </a:r>
            <a:r>
              <a:rPr lang="en-US" sz="1600" dirty="0" smtClean="0"/>
              <a:t>	http</a:t>
            </a:r>
            <a:r>
              <a:rPr lang="en-US" sz="1600" dirty="0"/>
              <a:t>://library.thinkquest.org/26890/virtualrealityt.htm</a:t>
            </a:r>
          </a:p>
          <a:p>
            <a:pPr marL="114300" indent="0">
              <a:buNone/>
            </a:pPr>
            <a:r>
              <a:rPr lang="en-US" sz="1600" dirty="0"/>
              <a:t>Virtual Reality: History (1995, Oct 24). </a:t>
            </a:r>
            <a:r>
              <a:rPr lang="en-US" sz="1600" i="1" dirty="0"/>
              <a:t>NCSA Archive of University of Illinois.</a:t>
            </a:r>
            <a:r>
              <a:rPr lang="en-US" sz="1600" dirty="0"/>
              <a:t> </a:t>
            </a:r>
            <a:r>
              <a:rPr lang="en-US" sz="1600" dirty="0" smtClean="0"/>
              <a:t>	Retrieved </a:t>
            </a:r>
            <a:r>
              <a:rPr lang="en-US" sz="1600" dirty="0"/>
              <a:t>from </a:t>
            </a:r>
            <a:r>
              <a:rPr lang="en-US" sz="1600" dirty="0" smtClean="0"/>
              <a:t>	http</a:t>
            </a:r>
            <a:r>
              <a:rPr lang="en-US" sz="1600" dirty="0"/>
              <a:t>://archive.ncsa.illinois.edu/Cyberia/VETopLevels/VR.History.html</a:t>
            </a:r>
          </a:p>
          <a:p>
            <a:pPr marL="114300" indent="0">
              <a:buNone/>
            </a:pPr>
            <a:r>
              <a:rPr lang="en-US" sz="1600" dirty="0"/>
              <a:t>Welcome to </a:t>
            </a:r>
            <a:r>
              <a:rPr lang="en-US" sz="1600" dirty="0" err="1"/>
              <a:t>UAHuntsville’s</a:t>
            </a:r>
            <a:r>
              <a:rPr lang="en-US" sz="1600" dirty="0"/>
              <a:t> CAVE. (2013). </a:t>
            </a:r>
            <a:r>
              <a:rPr lang="en-US" sz="1600" i="1" dirty="0"/>
              <a:t>University of Alabama in Huntsville</a:t>
            </a:r>
            <a:r>
              <a:rPr lang="en-US" sz="1600" dirty="0"/>
              <a:t>. </a:t>
            </a:r>
            <a:r>
              <a:rPr lang="en-US" sz="1600" dirty="0" smtClean="0"/>
              <a:t>	Retrieved </a:t>
            </a:r>
            <a:r>
              <a:rPr lang="en-US" sz="1600" dirty="0"/>
              <a:t>from http://</a:t>
            </a:r>
            <a:r>
              <a:rPr lang="en-US" sz="1600" dirty="0" smtClean="0"/>
              <a:t>www.uah.edu/news/research/5242-welcome-to-	uahuntsville-s-cave</a:t>
            </a:r>
            <a:r>
              <a:rPr lang="en-US" sz="1600" dirty="0"/>
              <a:t>#.Ugv5mJKTiSp</a:t>
            </a:r>
          </a:p>
          <a:p>
            <a:pPr marL="114300" indent="0">
              <a:buNone/>
            </a:pPr>
            <a:endParaRPr lang="en-US" sz="1600" dirty="0"/>
          </a:p>
        </p:txBody>
      </p:sp>
    </p:spTree>
    <p:extLst>
      <p:ext uri="{BB962C8B-B14F-4D97-AF65-F5344CB8AC3E}">
        <p14:creationId xmlns:p14="http://schemas.microsoft.com/office/powerpoint/2010/main" val="652039685"/>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3" name="Content Placeholder 2"/>
          <p:cNvSpPr>
            <a:spLocks noGrp="1"/>
          </p:cNvSpPr>
          <p:nvPr>
            <p:ph idx="1"/>
          </p:nvPr>
        </p:nvSpPr>
        <p:spPr/>
        <p:txBody>
          <a:bodyPr>
            <a:normAutofit lnSpcReduction="10000"/>
          </a:bodyPr>
          <a:lstStyle/>
          <a:p>
            <a:pPr marL="114300" indent="0">
              <a:buNone/>
            </a:pPr>
            <a:r>
              <a:rPr lang="en-US" sz="1600" dirty="0"/>
              <a:t>Who invented Virtual Reality? (2009) </a:t>
            </a:r>
            <a:r>
              <a:rPr lang="en-US" sz="1600" i="1" dirty="0"/>
              <a:t>Virtual Reality Blog. </a:t>
            </a:r>
            <a:r>
              <a:rPr lang="en-US" sz="1600" dirty="0"/>
              <a:t>Retrieved from </a:t>
            </a:r>
            <a:r>
              <a:rPr lang="en-US" sz="1600" dirty="0" smtClean="0"/>
              <a:t>	http</a:t>
            </a:r>
            <a:r>
              <a:rPr lang="en-US" sz="1600" dirty="0"/>
              <a:t>://www.vrs.org.uk/virtual-reality/who-invented-it.html</a:t>
            </a:r>
          </a:p>
          <a:p>
            <a:pPr marL="114300" indent="0">
              <a:buNone/>
            </a:pPr>
            <a:r>
              <a:rPr lang="en-US" sz="1600" dirty="0"/>
              <a:t>Wong, R. (August 12, 2013). Insane </a:t>
            </a:r>
            <a:r>
              <a:rPr lang="en-US" sz="1600" dirty="0" err="1"/>
              <a:t>Virtuix</a:t>
            </a:r>
            <a:r>
              <a:rPr lang="en-US" sz="1600" dirty="0"/>
              <a:t> Omni VR treadmill can now be </a:t>
            </a:r>
            <a:r>
              <a:rPr lang="en-US" sz="1600" dirty="0" smtClean="0"/>
              <a:t>	preordered </a:t>
            </a:r>
            <a:r>
              <a:rPr lang="en-US" sz="1600" dirty="0"/>
              <a:t>for $500. </a:t>
            </a:r>
            <a:r>
              <a:rPr lang="en-US" sz="1600" i="1" dirty="0"/>
              <a:t>DVICE</a:t>
            </a:r>
            <a:r>
              <a:rPr lang="en-US" sz="1600" dirty="0"/>
              <a:t>. Retrieved from </a:t>
            </a:r>
            <a:r>
              <a:rPr lang="en-US" sz="1600" dirty="0" smtClean="0"/>
              <a:t>	http</a:t>
            </a:r>
            <a:r>
              <a:rPr lang="en-US" sz="1600" dirty="0"/>
              <a:t>://</a:t>
            </a:r>
            <a:r>
              <a:rPr lang="en-US" sz="1600" dirty="0" smtClean="0"/>
              <a:t>www.dvice.com/2013-8-12/insane-virtuix-omni-vr-treadmill-can-	now-be-preordered-500</a:t>
            </a:r>
            <a:endParaRPr lang="en-US" sz="1600" dirty="0"/>
          </a:p>
          <a:p>
            <a:pPr marL="114300" indent="0">
              <a:buNone/>
            </a:pPr>
            <a:r>
              <a:rPr lang="en-US" sz="1600" dirty="0"/>
              <a:t>Wong, R. (July 23, 2012). Homemade </a:t>
            </a:r>
            <a:r>
              <a:rPr lang="en-US" sz="1600" dirty="0" err="1"/>
              <a:t>holodeck</a:t>
            </a:r>
            <a:r>
              <a:rPr lang="en-US" sz="1600" dirty="0"/>
              <a:t> inches gaming closer to virtual </a:t>
            </a:r>
            <a:r>
              <a:rPr lang="en-US" sz="1600" dirty="0" smtClean="0"/>
              <a:t>	reality</a:t>
            </a:r>
            <a:r>
              <a:rPr lang="en-US" sz="1600" dirty="0"/>
              <a:t>. </a:t>
            </a:r>
            <a:r>
              <a:rPr lang="en-US" sz="1600" i="1" dirty="0"/>
              <a:t>DVICE</a:t>
            </a:r>
            <a:r>
              <a:rPr lang="en-US" sz="1600" dirty="0"/>
              <a:t>. Retrieved from </a:t>
            </a:r>
            <a:r>
              <a:rPr lang="en-US" sz="1600" dirty="0" smtClean="0"/>
              <a:t>	http</a:t>
            </a:r>
            <a:r>
              <a:rPr lang="en-US" sz="1600" dirty="0"/>
              <a:t>://www.dvice.com/archives/2012/07/homemade_holode.php</a:t>
            </a:r>
          </a:p>
          <a:p>
            <a:pPr marL="114300" indent="0">
              <a:buNone/>
            </a:pPr>
            <a:r>
              <a:rPr lang="en-US" sz="1600" dirty="0"/>
              <a:t>Wood, D., Murphy, J., </a:t>
            </a:r>
            <a:r>
              <a:rPr lang="en-US" sz="1600" dirty="0" err="1"/>
              <a:t>McLay</a:t>
            </a:r>
            <a:r>
              <a:rPr lang="en-US" sz="1600" dirty="0"/>
              <a:t>, R., </a:t>
            </a:r>
            <a:r>
              <a:rPr lang="en-US" sz="1600" dirty="0" err="1"/>
              <a:t>Koffman</a:t>
            </a:r>
            <a:r>
              <a:rPr lang="en-US" sz="1600" dirty="0"/>
              <a:t>, R., </a:t>
            </a:r>
            <a:r>
              <a:rPr lang="en-US" sz="1600" dirty="0" err="1"/>
              <a:t>Spira</a:t>
            </a:r>
            <a:r>
              <a:rPr lang="en-US" sz="1600" dirty="0"/>
              <a:t>, J., </a:t>
            </a:r>
            <a:r>
              <a:rPr lang="en-US" sz="1600" dirty="0" err="1"/>
              <a:t>Obrecht</a:t>
            </a:r>
            <a:r>
              <a:rPr lang="en-US" sz="1600" dirty="0"/>
              <a:t>, R., &amp; ... </a:t>
            </a:r>
            <a:r>
              <a:rPr lang="en-US" sz="1600" dirty="0" smtClean="0"/>
              <a:t>	</a:t>
            </a:r>
            <a:r>
              <a:rPr lang="en-US" sz="1600" dirty="0" err="1" smtClean="0"/>
              <a:t>Wiederhold</a:t>
            </a:r>
            <a:r>
              <a:rPr lang="en-US" sz="1600" dirty="0"/>
              <a:t>, B. (2009). Cost effectiveness of virtual reality graded </a:t>
            </a:r>
            <a:r>
              <a:rPr lang="en-US" sz="1600" dirty="0" smtClean="0"/>
              <a:t>	exposure </a:t>
            </a:r>
            <a:r>
              <a:rPr lang="en-US" sz="1600" dirty="0"/>
              <a:t>therapy with physiological monitoring for the treatment of </a:t>
            </a:r>
            <a:r>
              <a:rPr lang="en-US" sz="1600" dirty="0" smtClean="0"/>
              <a:t>	combat </a:t>
            </a:r>
            <a:r>
              <a:rPr lang="en-US" sz="1600" dirty="0"/>
              <a:t>related post traumatic stress disorder.</a:t>
            </a:r>
            <a:r>
              <a:rPr lang="en-US" sz="1600" i="1" dirty="0"/>
              <a:t> Annual Review of </a:t>
            </a:r>
            <a:r>
              <a:rPr lang="en-US" sz="1600" i="1" dirty="0" smtClean="0"/>
              <a:t>	</a:t>
            </a:r>
            <a:r>
              <a:rPr lang="en-US" sz="1600" i="1" dirty="0" err="1" smtClean="0"/>
              <a:t>Cybertherapy</a:t>
            </a:r>
            <a:r>
              <a:rPr lang="en-US" sz="1600" i="1" dirty="0" smtClean="0"/>
              <a:t> </a:t>
            </a:r>
            <a:r>
              <a:rPr lang="en-US" sz="1600" i="1" dirty="0"/>
              <a:t>and Telemedicine 2009</a:t>
            </a:r>
            <a:r>
              <a:rPr lang="en-US" sz="1600" dirty="0"/>
              <a:t>. Studies in Health Technology &amp; </a:t>
            </a:r>
            <a:r>
              <a:rPr lang="en-US" sz="1600" dirty="0" smtClean="0"/>
              <a:t>	Informatics</a:t>
            </a:r>
            <a:r>
              <a:rPr lang="en-US" sz="1600" dirty="0"/>
              <a:t>, 144223-229. </a:t>
            </a:r>
            <a:endParaRPr lang="en-US" sz="1600" dirty="0" smtClean="0"/>
          </a:p>
          <a:p>
            <a:pPr marL="114300" indent="0">
              <a:buNone/>
            </a:pPr>
            <a:r>
              <a:rPr lang="en-US" sz="1600" dirty="0" smtClean="0"/>
              <a:t>Woodland </a:t>
            </a:r>
            <a:r>
              <a:rPr lang="en-US" sz="1600" dirty="0"/>
              <a:t>Grove, Northwood photo gallery (</a:t>
            </a:r>
            <a:r>
              <a:rPr lang="en-US" sz="1600" dirty="0" err="1"/>
              <a:t>n.d.</a:t>
            </a:r>
            <a:r>
              <a:rPr lang="en-US" sz="1600" dirty="0"/>
              <a:t>) </a:t>
            </a:r>
            <a:r>
              <a:rPr lang="en-US" sz="1600" i="1" dirty="0"/>
              <a:t>Banner Homes.</a:t>
            </a:r>
            <a:r>
              <a:rPr lang="en-US" sz="1600" dirty="0"/>
              <a:t> Retrieved from </a:t>
            </a:r>
            <a:r>
              <a:rPr lang="en-US" sz="1600" dirty="0" smtClean="0"/>
              <a:t>	http</a:t>
            </a:r>
            <a:r>
              <a:rPr lang="en-US" sz="1600" dirty="0"/>
              <a:t>://www.bannerhomes.co.uk/woodland-grove/gallery</a:t>
            </a:r>
          </a:p>
          <a:p>
            <a:pPr marL="114300" indent="0">
              <a:buNone/>
            </a:pPr>
            <a:endParaRPr lang="en-US" sz="1600" dirty="0"/>
          </a:p>
        </p:txBody>
      </p:sp>
    </p:spTree>
    <p:extLst>
      <p:ext uri="{BB962C8B-B14F-4D97-AF65-F5344CB8AC3E}">
        <p14:creationId xmlns:p14="http://schemas.microsoft.com/office/powerpoint/2010/main" val="297275916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Who Invented It?</a:t>
            </a:r>
            <a:endParaRPr lang="en-US" dirty="0"/>
          </a:p>
        </p:txBody>
      </p:sp>
      <p:sp>
        <p:nvSpPr>
          <p:cNvPr id="3" name="Content Placeholder 2"/>
          <p:cNvSpPr>
            <a:spLocks noGrp="1"/>
          </p:cNvSpPr>
          <p:nvPr>
            <p:ph sz="half" idx="1"/>
          </p:nvPr>
        </p:nvSpPr>
        <p:spPr/>
        <p:txBody>
          <a:bodyPr>
            <a:normAutofit fontScale="92500" lnSpcReduction="20000"/>
          </a:bodyPr>
          <a:lstStyle/>
          <a:p>
            <a:r>
              <a:rPr lang="en-US" dirty="0" smtClean="0"/>
              <a:t>Controversy over actual creator</a:t>
            </a:r>
          </a:p>
          <a:p>
            <a:pPr lvl="1"/>
            <a:r>
              <a:rPr lang="en-US" sz="2800" dirty="0" smtClean="0"/>
              <a:t>Evolved from several various technologies</a:t>
            </a:r>
          </a:p>
          <a:p>
            <a:pPr lvl="1"/>
            <a:r>
              <a:rPr lang="en-US" sz="2800" dirty="0" smtClean="0"/>
              <a:t>Many </a:t>
            </a:r>
            <a:r>
              <a:rPr lang="en-US" sz="2800" dirty="0" smtClean="0"/>
              <a:t>contributors</a:t>
            </a:r>
          </a:p>
          <a:p>
            <a:pPr lvl="1"/>
            <a:endParaRPr lang="en-US" sz="2800" dirty="0" smtClean="0"/>
          </a:p>
          <a:p>
            <a:r>
              <a:rPr lang="en-US" dirty="0" smtClean="0"/>
              <a:t>Officially Morton </a:t>
            </a:r>
            <a:r>
              <a:rPr lang="en-US" dirty="0" err="1" smtClean="0"/>
              <a:t>Heilig</a:t>
            </a:r>
            <a:endParaRPr lang="en-US" dirty="0" smtClean="0"/>
          </a:p>
          <a:p>
            <a:pPr lvl="1"/>
            <a:r>
              <a:rPr lang="en-US" sz="2800" dirty="0" smtClean="0"/>
              <a:t>Widely accepted as official </a:t>
            </a:r>
            <a:r>
              <a:rPr lang="en-US" sz="2800" dirty="0" smtClean="0"/>
              <a:t>inventor</a:t>
            </a:r>
            <a:endParaRPr lang="en-US" sz="2800" dirty="0"/>
          </a:p>
        </p:txBody>
      </p:sp>
      <p:sp>
        <p:nvSpPr>
          <p:cNvPr id="5" name="Rectangle 4"/>
          <p:cNvSpPr/>
          <p:nvPr/>
        </p:nvSpPr>
        <p:spPr>
          <a:xfrm>
            <a:off x="6629400" y="5257800"/>
            <a:ext cx="2005677" cy="276999"/>
          </a:xfrm>
          <a:prstGeom prst="rect">
            <a:avLst/>
          </a:prstGeom>
        </p:spPr>
        <p:txBody>
          <a:bodyPr wrap="none">
            <a:spAutoFit/>
          </a:bodyPr>
          <a:lstStyle/>
          <a:p>
            <a:r>
              <a:rPr lang="en-US" sz="1200" dirty="0" smtClean="0"/>
              <a:t>Image: (</a:t>
            </a:r>
            <a:r>
              <a:rPr lang="en-US" sz="1200" dirty="0" err="1" smtClean="0"/>
              <a:t>TimeRime</a:t>
            </a:r>
            <a:r>
              <a:rPr lang="en-US" sz="1200" dirty="0"/>
              <a:t>, </a:t>
            </a:r>
            <a:r>
              <a:rPr lang="en-US" sz="1200" dirty="0" smtClean="0"/>
              <a:t>2010</a:t>
            </a:r>
            <a:r>
              <a:rPr lang="en-US" sz="1200" dirty="0"/>
              <a:t>)</a:t>
            </a:r>
            <a:endParaRPr lang="en-US" sz="1200" dirty="0"/>
          </a:p>
        </p:txBody>
      </p:sp>
      <p:pic>
        <p:nvPicPr>
          <p:cNvPr id="7" name="Content Placeholder 4"/>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4724400" y="2633409"/>
            <a:ext cx="3886200" cy="2578608"/>
          </a:xfrm>
          <a:prstGeom prst="rect">
            <a:avLst/>
          </a:prstGeom>
        </p:spPr>
      </p:pic>
    </p:spTree>
    <p:extLst>
      <p:ext uri="{BB962C8B-B14F-4D97-AF65-F5344CB8AC3E}">
        <p14:creationId xmlns:p14="http://schemas.microsoft.com/office/powerpoint/2010/main" val="5531440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Sensorama</a:t>
            </a:r>
            <a:endParaRPr lang="en-US" dirty="0"/>
          </a:p>
        </p:txBody>
      </p:sp>
      <p:sp>
        <p:nvSpPr>
          <p:cNvPr id="3" name="Content Placeholder 2"/>
          <p:cNvSpPr>
            <a:spLocks noGrp="1"/>
          </p:cNvSpPr>
          <p:nvPr>
            <p:ph sz="half" idx="1"/>
          </p:nvPr>
        </p:nvSpPr>
        <p:spPr/>
        <p:txBody>
          <a:bodyPr>
            <a:normAutofit fontScale="77500" lnSpcReduction="20000"/>
          </a:bodyPr>
          <a:lstStyle/>
          <a:p>
            <a:r>
              <a:rPr lang="en-US" dirty="0" smtClean="0"/>
              <a:t>Idea originated in </a:t>
            </a:r>
            <a:r>
              <a:rPr lang="en-US" dirty="0"/>
              <a:t>1950s (</a:t>
            </a:r>
            <a:r>
              <a:rPr lang="en-US" dirty="0" err="1"/>
              <a:t>Saquete</a:t>
            </a:r>
            <a:r>
              <a:rPr lang="en-US" dirty="0"/>
              <a:t>, 2010)</a:t>
            </a:r>
            <a:endParaRPr lang="en-US" dirty="0" smtClean="0"/>
          </a:p>
          <a:p>
            <a:pPr lvl="1"/>
            <a:r>
              <a:rPr lang="en-US" sz="3000" dirty="0" smtClean="0"/>
              <a:t>1962 – </a:t>
            </a:r>
            <a:r>
              <a:rPr lang="en-US" sz="3000" dirty="0" err="1" smtClean="0"/>
              <a:t>Sensorama</a:t>
            </a:r>
            <a:r>
              <a:rPr lang="en-US" sz="3000" dirty="0" smtClean="0"/>
              <a:t> prototype            </a:t>
            </a:r>
            <a:r>
              <a:rPr lang="en-US" sz="3000" dirty="0" smtClean="0"/>
              <a:t>invented</a:t>
            </a:r>
          </a:p>
          <a:p>
            <a:pPr lvl="1"/>
            <a:endParaRPr lang="en-US" sz="3000" dirty="0" smtClean="0"/>
          </a:p>
          <a:p>
            <a:r>
              <a:rPr lang="en-US" dirty="0" smtClean="0"/>
              <a:t>Large machine</a:t>
            </a:r>
          </a:p>
          <a:p>
            <a:pPr lvl="1"/>
            <a:r>
              <a:rPr lang="en-US" sz="3000" dirty="0" smtClean="0"/>
              <a:t>TV screens, fans, other                  machinery</a:t>
            </a:r>
          </a:p>
          <a:p>
            <a:pPr lvl="1"/>
            <a:r>
              <a:rPr lang="en-US" sz="3000" dirty="0" smtClean="0"/>
              <a:t>Displayed 5 short films</a:t>
            </a:r>
          </a:p>
          <a:p>
            <a:pPr lvl="2"/>
            <a:r>
              <a:rPr lang="en-US" sz="3000" dirty="0" smtClean="0"/>
              <a:t>“Engaged sight, sound,                        smell, touch” (“How did VR begin?, </a:t>
            </a:r>
            <a:r>
              <a:rPr lang="en-US" sz="3000" dirty="0" err="1" smtClean="0"/>
              <a:t>n.d.</a:t>
            </a:r>
            <a:r>
              <a:rPr lang="en-US" sz="3000" dirty="0" smtClean="0"/>
              <a:t>)</a:t>
            </a:r>
            <a:endParaRPr lang="en-US" sz="3000" dirty="0" smtClean="0"/>
          </a:p>
        </p:txBody>
      </p:sp>
      <p:sp>
        <p:nvSpPr>
          <p:cNvPr id="7" name="Rectangle 6"/>
          <p:cNvSpPr/>
          <p:nvPr/>
        </p:nvSpPr>
        <p:spPr>
          <a:xfrm>
            <a:off x="6324600" y="6153665"/>
            <a:ext cx="1991251" cy="276999"/>
          </a:xfrm>
          <a:prstGeom prst="rect">
            <a:avLst/>
          </a:prstGeom>
        </p:spPr>
        <p:txBody>
          <a:bodyPr wrap="none">
            <a:spAutoFit/>
          </a:bodyPr>
          <a:lstStyle/>
          <a:p>
            <a:r>
              <a:rPr lang="en-US" sz="1200" dirty="0" smtClean="0"/>
              <a:t>Image: (</a:t>
            </a:r>
            <a:r>
              <a:rPr lang="en-US" sz="1200" dirty="0" err="1" smtClean="0"/>
              <a:t>Ferragallo</a:t>
            </a:r>
            <a:r>
              <a:rPr lang="en-US" sz="1200" dirty="0" smtClean="0"/>
              <a:t>, </a:t>
            </a:r>
            <a:r>
              <a:rPr lang="en-US" sz="1200" dirty="0" err="1" smtClean="0"/>
              <a:t>n.d</a:t>
            </a:r>
            <a:r>
              <a:rPr lang="en-US" sz="1200" dirty="0" err="1" smtClean="0"/>
              <a:t>.</a:t>
            </a:r>
            <a:r>
              <a:rPr lang="en-US" sz="1200" dirty="0" smtClean="0"/>
              <a:t>)</a:t>
            </a:r>
            <a:endParaRPr lang="en-US" sz="1200" dirty="0"/>
          </a:p>
        </p:txBody>
      </p:sp>
      <p:pic>
        <p:nvPicPr>
          <p:cNvPr id="8" name="Content Placeholder 4"/>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5060818" y="1719263"/>
            <a:ext cx="3213364" cy="4406900"/>
          </a:xfrm>
          <a:prstGeom prst="rect">
            <a:avLst/>
          </a:prstGeom>
        </p:spPr>
      </p:pic>
    </p:spTree>
    <p:extLst>
      <p:ext uri="{BB962C8B-B14F-4D97-AF65-F5344CB8AC3E}">
        <p14:creationId xmlns:p14="http://schemas.microsoft.com/office/powerpoint/2010/main" val="9931444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Traditional Virtual Reality</a:t>
            </a:r>
          </a:p>
        </p:txBody>
      </p:sp>
      <p:sp>
        <p:nvSpPr>
          <p:cNvPr id="3" name="Content Placeholder 2"/>
          <p:cNvSpPr>
            <a:spLocks noGrp="1"/>
          </p:cNvSpPr>
          <p:nvPr>
            <p:ph sz="half" idx="1"/>
          </p:nvPr>
        </p:nvSpPr>
        <p:spPr/>
        <p:txBody>
          <a:bodyPr>
            <a:normAutofit fontScale="85000" lnSpcReduction="20000"/>
          </a:bodyPr>
          <a:lstStyle/>
          <a:p>
            <a:r>
              <a:rPr lang="en-US" sz="2800" dirty="0" err="1" smtClean="0"/>
              <a:t>Sensorama</a:t>
            </a:r>
            <a:r>
              <a:rPr lang="en-US" sz="2800" dirty="0" smtClean="0"/>
              <a:t> had others </a:t>
            </a:r>
            <a:r>
              <a:rPr lang="en-US" sz="2800" dirty="0" smtClean="0"/>
              <a:t>thinking</a:t>
            </a:r>
          </a:p>
          <a:p>
            <a:pPr lvl="1"/>
            <a:r>
              <a:rPr lang="en-US" sz="2800" dirty="0" smtClean="0"/>
              <a:t>Unsuccessful</a:t>
            </a:r>
            <a:endParaRPr lang="en-US" sz="2800" dirty="0" smtClean="0"/>
          </a:p>
          <a:p>
            <a:pPr lvl="1"/>
            <a:r>
              <a:rPr lang="en-US" sz="2800" dirty="0" smtClean="0"/>
              <a:t>Lead to advanced </a:t>
            </a:r>
            <a:r>
              <a:rPr lang="en-US" sz="2800" dirty="0" smtClean="0"/>
              <a:t>technology</a:t>
            </a:r>
          </a:p>
          <a:p>
            <a:pPr lvl="1"/>
            <a:endParaRPr lang="en-US" sz="2800" dirty="0" smtClean="0"/>
          </a:p>
          <a:p>
            <a:r>
              <a:rPr lang="en-US" sz="2800" dirty="0" smtClean="0"/>
              <a:t>Virtual reality of today</a:t>
            </a:r>
          </a:p>
          <a:p>
            <a:pPr lvl="1"/>
            <a:r>
              <a:rPr lang="en-US" sz="2800" dirty="0" smtClean="0"/>
              <a:t>Designed in 1966 by </a:t>
            </a:r>
            <a:r>
              <a:rPr lang="en-US" sz="2800" dirty="0" smtClean="0"/>
              <a:t>Thomas Furness III (HITL, </a:t>
            </a:r>
            <a:r>
              <a:rPr lang="en-US" sz="2800" dirty="0" err="1" smtClean="0"/>
              <a:t>n.d.</a:t>
            </a:r>
            <a:r>
              <a:rPr lang="en-US" sz="2800" dirty="0" smtClean="0"/>
              <a:t>)</a:t>
            </a:r>
            <a:endParaRPr lang="en-US" sz="2800" dirty="0" smtClean="0"/>
          </a:p>
          <a:p>
            <a:pPr lvl="1"/>
            <a:r>
              <a:rPr lang="en-US" sz="2800" dirty="0" smtClean="0"/>
              <a:t>Flight simulator</a:t>
            </a:r>
          </a:p>
          <a:p>
            <a:pPr lvl="2"/>
            <a:r>
              <a:rPr lang="en-US" sz="2800" dirty="0" err="1" smtClean="0"/>
              <a:t>Airforce</a:t>
            </a:r>
            <a:r>
              <a:rPr lang="en-US" sz="2800" dirty="0" smtClean="0"/>
              <a:t> training</a:t>
            </a:r>
          </a:p>
        </p:txBody>
      </p:sp>
      <p:sp>
        <p:nvSpPr>
          <p:cNvPr id="5" name="Rectangle 4"/>
          <p:cNvSpPr/>
          <p:nvPr/>
        </p:nvSpPr>
        <p:spPr>
          <a:xfrm>
            <a:off x="7010400" y="5257800"/>
            <a:ext cx="1624163" cy="276999"/>
          </a:xfrm>
          <a:prstGeom prst="rect">
            <a:avLst/>
          </a:prstGeom>
        </p:spPr>
        <p:txBody>
          <a:bodyPr wrap="none">
            <a:spAutoFit/>
          </a:bodyPr>
          <a:lstStyle/>
          <a:p>
            <a:r>
              <a:rPr lang="en-US" sz="1200" dirty="0" smtClean="0"/>
              <a:t>Image: (GTC</a:t>
            </a:r>
            <a:r>
              <a:rPr lang="en-US" sz="1200" dirty="0"/>
              <a:t>, </a:t>
            </a:r>
            <a:r>
              <a:rPr lang="en-US" sz="1200" dirty="0" smtClean="0"/>
              <a:t>2008)</a:t>
            </a:r>
            <a:endParaRPr lang="en-US" sz="1200" dirty="0"/>
          </a:p>
        </p:txBody>
      </p:sp>
      <p:pic>
        <p:nvPicPr>
          <p:cNvPr id="9" name="Content Placeholder 8" descr="http://mainweb.gtc.edu/InterDev/images/Programs/Pilot_Training/sim.jpg"/>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4555330" y="2514600"/>
            <a:ext cx="4055270" cy="27035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475799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Apothecary">
  <a:themeElements>
    <a:clrScheme name="Apothecary">
      <a:dk1>
        <a:sysClr val="windowText" lastClr="000000"/>
      </a:dk1>
      <a:lt1>
        <a:sysClr val="window" lastClr="FFFFFF"/>
      </a:lt1>
      <a:dk2>
        <a:srgbClr val="564B3C"/>
      </a:dk2>
      <a:lt2>
        <a:srgbClr val="ECEDD1"/>
      </a:lt2>
      <a:accent1>
        <a:srgbClr val="93A299"/>
      </a:accent1>
      <a:accent2>
        <a:srgbClr val="CF543F"/>
      </a:accent2>
      <a:accent3>
        <a:srgbClr val="B5AE53"/>
      </a:accent3>
      <a:accent4>
        <a:srgbClr val="848058"/>
      </a:accent4>
      <a:accent5>
        <a:srgbClr val="E8B54D"/>
      </a:accent5>
      <a:accent6>
        <a:srgbClr val="786C71"/>
      </a:accent6>
      <a:hlink>
        <a:srgbClr val="CCCC00"/>
      </a:hlink>
      <a:folHlink>
        <a:srgbClr val="B2B2B2"/>
      </a:folHlink>
    </a:clrScheme>
    <a:fontScheme name="Apothecary">
      <a:majorFont>
        <a:latin typeface="Book Antiqua"/>
        <a:ea typeface=""/>
        <a:cs typeface=""/>
        <a:font script="Jpan" typeface="HGS明朝B"/>
        <a:font script="Hang" typeface="HY견명조"/>
        <a:font script="Hans" typeface="宋体"/>
        <a:font script="Hant" typeface="新細明體"/>
        <a:font script="Arab" typeface="Times New Roman"/>
        <a:font script="Hebr" typeface="David"/>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ＭＳ ゴシック"/>
        <a:font script="Hang" typeface="HY견명조"/>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Apothecary">
      <a:fillStyleLst>
        <a:solidFill>
          <a:schemeClr val="phClr"/>
        </a:solidFill>
        <a:gradFill rotWithShape="1">
          <a:gsLst>
            <a:gs pos="0">
              <a:schemeClr val="phClr">
                <a:tint val="1000"/>
                <a:satMod val="100000"/>
              </a:schemeClr>
            </a:gs>
            <a:gs pos="68000">
              <a:schemeClr val="phClr">
                <a:tint val="77000"/>
                <a:satMod val="100000"/>
              </a:schemeClr>
            </a:gs>
            <a:gs pos="81000">
              <a:schemeClr val="phClr">
                <a:tint val="79000"/>
                <a:satMod val="100000"/>
              </a:schemeClr>
            </a:gs>
            <a:gs pos="86000">
              <a:schemeClr val="phClr">
                <a:tint val="73000"/>
                <a:satMod val="100000"/>
              </a:schemeClr>
            </a:gs>
            <a:gs pos="100000">
              <a:schemeClr val="phClr">
                <a:tint val="35000"/>
                <a:satMod val="100000"/>
              </a:schemeClr>
            </a:gs>
          </a:gsLst>
          <a:lin ang="5400000" scaled="0"/>
        </a:gradFill>
        <a:gradFill rotWithShape="1">
          <a:gsLst>
            <a:gs pos="0">
              <a:schemeClr val="phClr">
                <a:tint val="73000"/>
                <a:shade val="100000"/>
                <a:satMod val="150000"/>
              </a:schemeClr>
            </a:gs>
            <a:gs pos="25000">
              <a:schemeClr val="phClr">
                <a:tint val="96000"/>
                <a:shade val="80000"/>
                <a:satMod val="105000"/>
              </a:schemeClr>
            </a:gs>
            <a:gs pos="38000">
              <a:schemeClr val="phClr">
                <a:tint val="96000"/>
                <a:shade val="59000"/>
                <a:satMod val="120000"/>
              </a:schemeClr>
            </a:gs>
            <a:gs pos="55000">
              <a:schemeClr val="phClr">
                <a:tint val="100000"/>
                <a:shade val="57000"/>
                <a:satMod val="120000"/>
              </a:schemeClr>
            </a:gs>
            <a:gs pos="80000">
              <a:schemeClr val="phClr">
                <a:tint val="100000"/>
                <a:shade val="56000"/>
                <a:satMod val="145000"/>
              </a:schemeClr>
            </a:gs>
            <a:gs pos="88000">
              <a:schemeClr val="phClr">
                <a:tint val="100000"/>
                <a:shade val="63000"/>
                <a:satMod val="160000"/>
              </a:schemeClr>
            </a:gs>
            <a:gs pos="100000">
              <a:schemeClr val="phClr">
                <a:tint val="99000"/>
                <a:shade val="100000"/>
                <a:satMod val="155000"/>
              </a:schemeClr>
            </a:gs>
          </a:gsLst>
          <a:lin ang="54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scene3d>
            <a:camera prst="orthographicFront">
              <a:rot lat="0" lon="0" rev="0"/>
            </a:camera>
            <a:lightRig rig="glow" dir="tl">
              <a:rot lat="0" lon="0" rev="1800000"/>
            </a:lightRig>
          </a:scene3d>
          <a:sp3d contourW="10160" prstMaterial="dkEdge">
            <a:bevelT w="0" h="0" prst="angle"/>
            <a:contourClr>
              <a:schemeClr val="phClr">
                <a:shade val="30000"/>
                <a:satMod val="150000"/>
              </a:schemeClr>
            </a:contourClr>
          </a:sp3d>
        </a:effectStyle>
        <a:effectStyle>
          <a:effectLst>
            <a:glow rad="50800">
              <a:schemeClr val="phClr">
                <a:tint val="68000"/>
                <a:shade val="93000"/>
                <a:alpha val="37000"/>
                <a:satMod val="250000"/>
              </a:schemeClr>
            </a:glow>
          </a:effectLst>
          <a:scene3d>
            <a:camera prst="orthographicFront">
              <a:rot lat="0" lon="0" rev="0"/>
            </a:camera>
            <a:lightRig rig="glow" dir="t">
              <a:rot lat="0" lon="0" rev="1800000"/>
            </a:lightRig>
          </a:scene3d>
          <a:sp3d contourW="10160" prstMaterial="dkEdge">
            <a:bevelT w="20320" h="19050" prst="angle"/>
            <a:contourClr>
              <a:schemeClr val="phClr">
                <a:shade val="30000"/>
                <a:satMod val="150000"/>
              </a:schemeClr>
            </a:contourClr>
          </a:sp3d>
        </a:effectStyle>
      </a:effectStyleLst>
      <a:bgFillStyleLst>
        <a:solidFill>
          <a:schemeClr val="phClr"/>
        </a:solidFill>
        <a:solidFill>
          <a:schemeClr val="phClr">
            <a:tint val="93000"/>
            <a:satMod val="140000"/>
          </a:schemeClr>
        </a:solidFill>
        <a:blipFill rotWithShape="1">
          <a:blip xmlns:r="http://schemas.openxmlformats.org/officeDocument/2006/relationships" r:embed="rId1">
            <a:duotone>
              <a:schemeClr val="phClr">
                <a:tint val="70000"/>
                <a:satMod val="170000"/>
              </a:schemeClr>
              <a:schemeClr val="phClr">
                <a:shade val="70000"/>
                <a:satMod val="130000"/>
              </a:schemeClr>
            </a:duotone>
          </a:blip>
          <a:tile tx="0" ty="0" sx="100000" sy="100000" flip="none"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Apothecary</Template>
  <TotalTime>369</TotalTime>
  <Words>1501</Words>
  <Application>Microsoft Office PowerPoint</Application>
  <PresentationFormat>On-screen Show (4:3)</PresentationFormat>
  <Paragraphs>357</Paragraphs>
  <Slides>64</Slides>
  <Notes>0</Notes>
  <HiddenSlides>0</HiddenSlides>
  <MMClips>0</MMClips>
  <ScaleCrop>false</ScaleCrop>
  <HeadingPairs>
    <vt:vector size="4" baseType="variant">
      <vt:variant>
        <vt:lpstr>Theme</vt:lpstr>
      </vt:variant>
      <vt:variant>
        <vt:i4>1</vt:i4>
      </vt:variant>
      <vt:variant>
        <vt:lpstr>Slide Titles</vt:lpstr>
      </vt:variant>
      <vt:variant>
        <vt:i4>64</vt:i4>
      </vt:variant>
    </vt:vector>
  </HeadingPairs>
  <TitlesOfParts>
    <vt:vector size="65" baseType="lpstr">
      <vt:lpstr>Apothecary</vt:lpstr>
      <vt:lpstr>    Virtual Reality</vt:lpstr>
      <vt:lpstr>Group Members </vt:lpstr>
      <vt:lpstr>Introduction</vt:lpstr>
      <vt:lpstr>Thesis</vt:lpstr>
      <vt:lpstr>History and Evolution</vt:lpstr>
      <vt:lpstr>Early History &amp; Tech</vt:lpstr>
      <vt:lpstr>Who Invented It?</vt:lpstr>
      <vt:lpstr>Sensorama</vt:lpstr>
      <vt:lpstr>Traditional Virtual Reality</vt:lpstr>
      <vt:lpstr>Where It’s Gone</vt:lpstr>
      <vt:lpstr>How It’s Evolved</vt:lpstr>
      <vt:lpstr>Science and Technology</vt:lpstr>
      <vt:lpstr>Head-mounted Displays</vt:lpstr>
      <vt:lpstr>Human-machine Interface (HMI)</vt:lpstr>
      <vt:lpstr>Tracking Systems</vt:lpstr>
      <vt:lpstr>Systems</vt:lpstr>
      <vt:lpstr>Systems (cont.)</vt:lpstr>
      <vt:lpstr>Systems (cont.)</vt:lpstr>
      <vt:lpstr>Art</vt:lpstr>
      <vt:lpstr>Art</vt:lpstr>
      <vt:lpstr>Virtual Vs. Real</vt:lpstr>
      <vt:lpstr>Virtual Vs. Reality</vt:lpstr>
      <vt:lpstr>Immersion</vt:lpstr>
      <vt:lpstr>Create New Objects</vt:lpstr>
      <vt:lpstr>Create New Objects</vt:lpstr>
      <vt:lpstr>Education</vt:lpstr>
      <vt:lpstr>Education</vt:lpstr>
      <vt:lpstr>Hands-on Training</vt:lpstr>
      <vt:lpstr>New Perspective</vt:lpstr>
      <vt:lpstr>New Perspective</vt:lpstr>
      <vt:lpstr>Safe Training</vt:lpstr>
      <vt:lpstr>Safe Training</vt:lpstr>
      <vt:lpstr>Safe training</vt:lpstr>
      <vt:lpstr>Business</vt:lpstr>
      <vt:lpstr>Cost Savings</vt:lpstr>
      <vt:lpstr>Cost Savings</vt:lpstr>
      <vt:lpstr>Cost Savings</vt:lpstr>
      <vt:lpstr>Potential Increased Profits</vt:lpstr>
      <vt:lpstr>Cost of Systems</vt:lpstr>
      <vt:lpstr>Psychology</vt:lpstr>
      <vt:lpstr>Treatment and Therapy</vt:lpstr>
      <vt:lpstr>Treatment and Therapy</vt:lpstr>
      <vt:lpstr>Ethics</vt:lpstr>
      <vt:lpstr>Future</vt:lpstr>
      <vt:lpstr>Future Applications – Architecture and Construction</vt:lpstr>
      <vt:lpstr>Future Applications – Education </vt:lpstr>
      <vt:lpstr>Future Applications – Medicine </vt:lpstr>
      <vt:lpstr>Future Application – Military </vt:lpstr>
      <vt:lpstr>Artificial Life – Constraints  </vt:lpstr>
      <vt:lpstr>Artificial Life – Autonomous Agents </vt:lpstr>
      <vt:lpstr>Human Mind Uploading – Human Continuation</vt:lpstr>
      <vt:lpstr>Human Mind Uploading – Live in the Virtual World</vt:lpstr>
      <vt:lpstr>Conclusion</vt:lpstr>
      <vt:lpstr>References</vt:lpstr>
      <vt:lpstr>References</vt:lpstr>
      <vt:lpstr>References</vt:lpstr>
      <vt:lpstr>References</vt:lpstr>
      <vt:lpstr>References</vt:lpstr>
      <vt:lpstr>References</vt:lpstr>
      <vt:lpstr>References</vt:lpstr>
      <vt:lpstr>References</vt:lpstr>
      <vt:lpstr>References</vt:lpstr>
      <vt:lpstr>References</vt:lpstr>
      <vt:lpstr>References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Virtual reality</dc:title>
  <dc:creator>Windows User</dc:creator>
  <cp:lastModifiedBy>Windows User</cp:lastModifiedBy>
  <cp:revision>101</cp:revision>
  <dcterms:created xsi:type="dcterms:W3CDTF">2013-08-15T10:22:54Z</dcterms:created>
  <dcterms:modified xsi:type="dcterms:W3CDTF">2013-08-21T04:15:50Z</dcterms:modified>
</cp:coreProperties>
</file>